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2" r:id="rId5"/>
    <p:sldMasterId id="2147483683" r:id="rId6"/>
    <p:sldMasterId id="214748368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Lst>
  <p:sldSz cy="6858000" cx="9144000"/>
  <p:notesSz cx="6858000" cy="9144000"/>
  <p:embeddedFontLst>
    <p:embeddedFont>
      <p:font typeface="Helvetica Neue"/>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18">
          <p15:clr>
            <a:srgbClr val="A4A3A4"/>
          </p15:clr>
        </p15:guide>
        <p15:guide id="2" pos="5242">
          <p15:clr>
            <a:srgbClr val="A4A3A4"/>
          </p15:clr>
        </p15:guide>
        <p15:guide id="3" orient="horz" pos="965">
          <p15:clr>
            <a:srgbClr val="A4A3A4"/>
          </p15:clr>
        </p15:guide>
        <p15:guide id="4" orient="horz" pos="40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43A6BC80-A027-4648-8B34-6C734C036768}">
  <a:tblStyle styleId="{43A6BC80-A027-4648-8B34-6C734C036768}"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518"/>
        <p:guide pos="5242"/>
        <p:guide pos="965" orient="horz"/>
        <p:guide pos="4032"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HelveticaNeue-regular.fntdata"/><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HelveticaNeue-bold.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HelveticaNeue-boldItalic.fntdata"/><Relationship Id="rId30" Type="http://schemas.openxmlformats.org/officeDocument/2006/relationships/font" Target="fonts/HelveticaNeue-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Shape 153"/>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Shape 2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Shape 229"/>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1</a:t>
            </a:r>
            <a:r>
              <a:rPr lang="en" sz="1800">
                <a:solidFill>
                  <a:schemeClr val="dk1"/>
                </a:solidFill>
                <a:latin typeface="Helvetica Neue"/>
                <a:ea typeface="Helvetica Neue"/>
                <a:cs typeface="Helvetica Neue"/>
                <a:sym typeface="Helvetica Neue"/>
              </a:rPr>
              <a:t> - Make a working system that records a slower change.</a:t>
            </a:r>
            <a:r>
              <a:rPr i="1" lang="en" sz="1800">
                <a:solidFill>
                  <a:schemeClr val="dk1"/>
                </a:solidFill>
                <a:latin typeface="Helvetica Neue"/>
                <a:ea typeface="Helvetica Neue"/>
                <a:cs typeface="Helvetica Neue"/>
                <a:sym typeface="Helvetica Neue"/>
              </a:rPr>
              <a:t>.</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7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i="1" lang="en" sz="1800">
                <a:solidFill>
                  <a:schemeClr val="dk1"/>
                </a:solidFill>
                <a:latin typeface="Helvetica Neue"/>
                <a:ea typeface="Helvetica Neue"/>
                <a:cs typeface="Helvetica Neue"/>
                <a:sym typeface="Helvetica Neue"/>
              </a:rPr>
              <a:t>T says... The system is the same but we  are going to repurpose it for a slower changing situation</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a:t>
            </a:r>
            <a:r>
              <a:rPr i="1" lang="en" sz="1800">
                <a:solidFill>
                  <a:schemeClr val="dk1"/>
                </a:solidFill>
                <a:latin typeface="Helvetica Neue"/>
                <a:ea typeface="Helvetica Neue"/>
                <a:cs typeface="Helvetica Neue"/>
                <a:sym typeface="Helvetica Neue"/>
              </a:rPr>
              <a:t>T says... </a:t>
            </a:r>
            <a:r>
              <a:rPr i="1" lang="en" sz="1800">
                <a:solidFill>
                  <a:schemeClr val="dk1"/>
                </a:solidFill>
                <a:latin typeface="Helvetica Neue"/>
                <a:ea typeface="Helvetica Neue"/>
                <a:cs typeface="Helvetica Neue"/>
                <a:sym typeface="Helvetica Neue"/>
              </a:rPr>
              <a:t>The glass should be transparent.</a:t>
            </a:r>
            <a:r>
              <a:rPr lang="en" sz="1800">
                <a:solidFill>
                  <a:schemeClr val="dk1"/>
                </a:solidFill>
                <a:latin typeface="Helvetica Neue"/>
                <a:ea typeface="Helvetica Neue"/>
                <a:cs typeface="Helvetica Neue"/>
                <a:sym typeface="Helvetica Neue"/>
              </a:rPr>
              <a:t> If the computer has a detachable webcam, this is simpler. A tablet device will need a support.</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a:t>
            </a:r>
            <a:r>
              <a:rPr i="1" lang="en" sz="1800">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3 minutes is approximately the time it take for a few grains of sugar to dissolve at room temperature, but the exact time will depend on the conditions in your class</a:t>
            </a:r>
            <a:endParaRPr i="1" sz="1800">
              <a:solidFill>
                <a:srgbClr val="E99A38"/>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4</a:t>
            </a:r>
            <a:r>
              <a:rPr i="1" lang="en" sz="1800">
                <a:latin typeface="Helvetica Neue"/>
                <a:ea typeface="Helvetica Neue"/>
                <a:cs typeface="Helvetica Neue"/>
                <a:sym typeface="Helvetica Neue"/>
              </a:rPr>
              <a:t>. T says... </a:t>
            </a:r>
            <a:r>
              <a:rPr i="1" lang="en" sz="1800">
                <a:solidFill>
                  <a:schemeClr val="dk1"/>
                </a:solidFill>
                <a:latin typeface="Helvetica Neue"/>
                <a:ea typeface="Helvetica Neue"/>
                <a:cs typeface="Helvetica Neue"/>
                <a:sym typeface="Helvetica Neue"/>
              </a:rPr>
              <a:t>Not too much. a few grains (as long as they are visible to the camera) are better than a spoonful</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5</a:t>
            </a:r>
            <a:r>
              <a:rPr i="1" lang="en" sz="1800">
                <a:latin typeface="Helvetica Neue"/>
                <a:ea typeface="Helvetica Neue"/>
                <a:cs typeface="Helvetica Neue"/>
                <a:sym typeface="Helvetica Neue"/>
              </a:rPr>
              <a:t>. T says… </a:t>
            </a:r>
            <a:r>
              <a:rPr i="1" lang="en" sz="1800">
                <a:solidFill>
                  <a:schemeClr val="dk1"/>
                </a:solidFill>
                <a:latin typeface="Helvetica Neue"/>
                <a:ea typeface="Helvetica Neue"/>
                <a:cs typeface="Helvetica Neue"/>
                <a:sym typeface="Helvetica Neue"/>
              </a:rPr>
              <a:t>The photos show how the sugar gradually dissolves in the sugar. You should keep a note of the time it take for the Debug</a:t>
            </a:r>
            <a:endParaRPr sz="18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Shape 238"/>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1</a:t>
            </a:r>
            <a:r>
              <a:rPr lang="en" sz="1800">
                <a:solidFill>
                  <a:schemeClr val="dk1"/>
                </a:solidFill>
                <a:latin typeface="Helvetica Neue"/>
                <a:ea typeface="Helvetica Neue"/>
                <a:cs typeface="Helvetica Neue"/>
                <a:sym typeface="Helvetica Neue"/>
              </a:rPr>
              <a:t> - Make a working system that records a slower change.</a:t>
            </a:r>
            <a:r>
              <a:rPr i="1" lang="en" sz="1800">
                <a:solidFill>
                  <a:schemeClr val="dk1"/>
                </a:solidFill>
                <a:latin typeface="Helvetica Neue"/>
                <a:ea typeface="Helvetica Neue"/>
                <a:cs typeface="Helvetica Neue"/>
                <a:sym typeface="Helvetica Neue"/>
              </a:rPr>
              <a:t>.</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7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i="1" lang="en" sz="1800">
                <a:solidFill>
                  <a:schemeClr val="dk1"/>
                </a:solidFill>
                <a:latin typeface="Helvetica Neue"/>
                <a:ea typeface="Helvetica Neue"/>
                <a:cs typeface="Helvetica Neue"/>
                <a:sym typeface="Helvetica Neue"/>
              </a:rPr>
              <a:t>T says... The system is the same but we  are going to repurpose it for a slower changing situation</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a:t>
            </a:r>
            <a:r>
              <a:rPr i="1" lang="en" sz="1800">
                <a:solidFill>
                  <a:schemeClr val="dk1"/>
                </a:solidFill>
                <a:latin typeface="Helvetica Neue"/>
                <a:ea typeface="Helvetica Neue"/>
                <a:cs typeface="Helvetica Neue"/>
                <a:sym typeface="Helvetica Neue"/>
              </a:rPr>
              <a:t>T says... The glass should be transparent.</a:t>
            </a:r>
            <a:r>
              <a:rPr lang="en" sz="1800">
                <a:solidFill>
                  <a:schemeClr val="dk1"/>
                </a:solidFill>
                <a:latin typeface="Helvetica Neue"/>
                <a:ea typeface="Helvetica Neue"/>
                <a:cs typeface="Helvetica Neue"/>
                <a:sym typeface="Helvetica Neue"/>
              </a:rPr>
              <a:t> If the computer has a detachable webcam, this is simpler. A tablet device will need a support.</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a:t>
            </a:r>
            <a:r>
              <a:rPr i="1" lang="en" sz="1800">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3 minutes is approximately the time it take for a few grains of sugar to dissolve at room temperature, but the exact time will depend on the conditions in your class</a:t>
            </a:r>
            <a:endParaRPr i="1" sz="1800">
              <a:solidFill>
                <a:srgbClr val="E99A38"/>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4</a:t>
            </a:r>
            <a:r>
              <a:rPr i="1" lang="en" sz="1800">
                <a:latin typeface="Helvetica Neue"/>
                <a:ea typeface="Helvetica Neue"/>
                <a:cs typeface="Helvetica Neue"/>
                <a:sym typeface="Helvetica Neue"/>
              </a:rPr>
              <a:t>. T says... </a:t>
            </a:r>
            <a:r>
              <a:rPr i="1" lang="en" sz="1800">
                <a:solidFill>
                  <a:schemeClr val="dk1"/>
                </a:solidFill>
                <a:latin typeface="Helvetica Neue"/>
                <a:ea typeface="Helvetica Neue"/>
                <a:cs typeface="Helvetica Neue"/>
                <a:sym typeface="Helvetica Neue"/>
              </a:rPr>
              <a:t>Not too much. a few grains (as long as they are visible to the camera) are better than a spoonful</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5</a:t>
            </a:r>
            <a:r>
              <a:rPr i="1" lang="en" sz="1800">
                <a:latin typeface="Helvetica Neue"/>
                <a:ea typeface="Helvetica Neue"/>
                <a:cs typeface="Helvetica Neue"/>
                <a:sym typeface="Helvetica Neue"/>
              </a:rPr>
              <a:t>. T says… </a:t>
            </a:r>
            <a:r>
              <a:rPr i="1" lang="en" sz="1800">
                <a:solidFill>
                  <a:schemeClr val="dk1"/>
                </a:solidFill>
                <a:latin typeface="Helvetica Neue"/>
                <a:ea typeface="Helvetica Neue"/>
                <a:cs typeface="Helvetica Neue"/>
                <a:sym typeface="Helvetica Neue"/>
              </a:rPr>
              <a:t>The photos show how the sugar gradually dissolves in the sugar. You should keep a note of the time it take for the Debug</a:t>
            </a:r>
            <a:endParaRPr sz="18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Shape 248"/>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Checks for Understanding</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2 minutes</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Shape 2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Shape 255"/>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1 - Debug it</a:t>
            </a:r>
            <a:r>
              <a:rPr lang="en" sz="1800">
                <a:solidFill>
                  <a:schemeClr val="dk1"/>
                </a:solidFill>
                <a:latin typeface="Helvetica Neue"/>
                <a:ea typeface="Helvetica Neue"/>
                <a:cs typeface="Helvetica Neue"/>
                <a:sym typeface="Helvetica Neue"/>
              </a:rPr>
              <a:t>: The Intervals are too long or too short to capture the sugar dissolving. This will depend on:</a:t>
            </a:r>
            <a:endParaRPr sz="1800">
              <a:solidFill>
                <a:schemeClr val="dk1"/>
              </a:solidFill>
              <a:latin typeface="Helvetica Neue"/>
              <a:ea typeface="Helvetica Neue"/>
              <a:cs typeface="Helvetica Neue"/>
              <a:sym typeface="Helvetica Neue"/>
            </a:endParaRPr>
          </a:p>
          <a:p>
            <a:pPr indent="-342900" lvl="0" marL="457200" rtl="0">
              <a:lnSpc>
                <a:spcPct val="115000"/>
              </a:lnSpc>
              <a:spcBef>
                <a:spcPts val="0"/>
              </a:spcBef>
              <a:spcAft>
                <a:spcPts val="0"/>
              </a:spcAft>
              <a:buClr>
                <a:schemeClr val="dk1"/>
              </a:buClr>
              <a:buSzPts val="1800"/>
              <a:buFont typeface="Helvetica Neue"/>
              <a:buChar char="●"/>
            </a:pPr>
            <a:r>
              <a:rPr lang="en" sz="1800">
                <a:solidFill>
                  <a:schemeClr val="dk1"/>
                </a:solidFill>
                <a:latin typeface="Helvetica Neue"/>
                <a:ea typeface="Helvetica Neue"/>
                <a:cs typeface="Helvetica Neue"/>
                <a:sym typeface="Helvetica Neue"/>
              </a:rPr>
              <a:t>the type of sugar</a:t>
            </a:r>
            <a:endParaRPr sz="1800">
              <a:solidFill>
                <a:schemeClr val="dk1"/>
              </a:solidFill>
              <a:latin typeface="Helvetica Neue"/>
              <a:ea typeface="Helvetica Neue"/>
              <a:cs typeface="Helvetica Neue"/>
              <a:sym typeface="Helvetica Neue"/>
            </a:endParaRPr>
          </a:p>
          <a:p>
            <a:pPr indent="-342900" lvl="0" marL="457200" rtl="0">
              <a:lnSpc>
                <a:spcPct val="115000"/>
              </a:lnSpc>
              <a:spcBef>
                <a:spcPts val="0"/>
              </a:spcBef>
              <a:spcAft>
                <a:spcPts val="0"/>
              </a:spcAft>
              <a:buClr>
                <a:schemeClr val="dk1"/>
              </a:buClr>
              <a:buSzPts val="1800"/>
              <a:buFont typeface="Helvetica Neue"/>
              <a:buChar char="●"/>
            </a:pPr>
            <a:r>
              <a:rPr lang="en" sz="1800">
                <a:solidFill>
                  <a:schemeClr val="dk1"/>
                </a:solidFill>
                <a:latin typeface="Helvetica Neue"/>
                <a:ea typeface="Helvetica Neue"/>
                <a:cs typeface="Helvetica Neue"/>
                <a:sym typeface="Helvetica Neue"/>
              </a:rPr>
              <a:t>the temperature if the water</a:t>
            </a:r>
            <a:endParaRPr sz="1800">
              <a:solidFill>
                <a:schemeClr val="dk1"/>
              </a:solidFill>
              <a:latin typeface="Helvetica Neue"/>
              <a:ea typeface="Helvetica Neue"/>
              <a:cs typeface="Helvetica Neue"/>
              <a:sym typeface="Helvetica Neue"/>
            </a:endParaRPr>
          </a:p>
          <a:p>
            <a:pPr indent="-342900" lvl="0" marL="457200" rtl="0">
              <a:lnSpc>
                <a:spcPct val="115000"/>
              </a:lnSpc>
              <a:spcBef>
                <a:spcPts val="0"/>
              </a:spcBef>
              <a:spcAft>
                <a:spcPts val="0"/>
              </a:spcAft>
              <a:buClr>
                <a:schemeClr val="dk1"/>
              </a:buClr>
              <a:buSzPts val="1800"/>
              <a:buFont typeface="Helvetica Neue"/>
              <a:buChar char="●"/>
            </a:pPr>
            <a:r>
              <a:rPr lang="en" sz="1800">
                <a:solidFill>
                  <a:schemeClr val="dk1"/>
                </a:solidFill>
                <a:latin typeface="Helvetica Neue"/>
                <a:ea typeface="Helvetica Neue"/>
                <a:cs typeface="Helvetica Neue"/>
                <a:sym typeface="Helvetica Neue"/>
              </a:rPr>
              <a:t>the amount of sugar</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4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Teacher says … </a:t>
            </a:r>
            <a:r>
              <a:rPr i="1" lang="en" sz="1800">
                <a:solidFill>
                  <a:schemeClr val="dk1"/>
                </a:solidFill>
                <a:latin typeface="Helvetica Neue"/>
                <a:ea typeface="Helvetica Neue"/>
                <a:cs typeface="Helvetica Neue"/>
                <a:sym typeface="Helvetica Neue"/>
              </a:rPr>
              <a:t>Use your notes from the previous step to approximate a time to capture the entire process.</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Shape 2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4" name="Shape 264"/>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en" sz="1800">
                <a:latin typeface="Helvetica Neue"/>
                <a:ea typeface="Helvetica Neue"/>
                <a:cs typeface="Helvetica Neue"/>
                <a:sym typeface="Helvetica Neue"/>
              </a:rPr>
              <a:t>Challenge 2 -</a:t>
            </a:r>
            <a:r>
              <a:rPr lang="en" sz="1800">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Make a working system that records a slower change. This time, instead of dissolving or erosion, </a:t>
            </a:r>
            <a:r>
              <a:rPr b="1" lang="en" sz="1800">
                <a:solidFill>
                  <a:schemeClr val="dk1"/>
                </a:solidFill>
                <a:latin typeface="Helvetica Neue"/>
                <a:ea typeface="Helvetica Neue"/>
                <a:cs typeface="Helvetica Neue"/>
                <a:sym typeface="Helvetica Neue"/>
              </a:rPr>
              <a:t>growth</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7 minutes (over 7 days)</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Cress or pepper grass is chosen as it is the most rapidly-growing common seed we can easily find</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Have a couple of sets ready for the students who do not or cannot perform the pre-task.</a:t>
            </a:r>
            <a:endParaRPr b="1"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1"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1" i="1" sz="1800">
              <a:latin typeface="Helvetica Neue"/>
              <a:ea typeface="Helvetica Neue"/>
              <a:cs typeface="Helvetica Neue"/>
              <a:sym typeface="Helvetica Neue"/>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Shape 2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 name="Shape 274"/>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2 -</a:t>
            </a:r>
            <a:r>
              <a:rPr lang="en" sz="1800">
                <a:solidFill>
                  <a:schemeClr val="dk1"/>
                </a:solidFill>
                <a:latin typeface="Helvetica Neue"/>
                <a:ea typeface="Helvetica Neue"/>
                <a:cs typeface="Helvetica Neue"/>
                <a:sym typeface="Helvetica Neue"/>
              </a:rPr>
              <a:t> Make a working system that records a slower change. This time, instead of dissolving or erosion, </a:t>
            </a:r>
            <a:r>
              <a:rPr b="1" lang="en" sz="1800">
                <a:solidFill>
                  <a:schemeClr val="dk1"/>
                </a:solidFill>
                <a:latin typeface="Helvetica Neue"/>
                <a:ea typeface="Helvetica Neue"/>
                <a:cs typeface="Helvetica Neue"/>
                <a:sym typeface="Helvetica Neue"/>
              </a:rPr>
              <a:t>growth</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7 minutes (over 7 days)</a:t>
            </a:r>
            <a:endParaRPr b="1" sz="1800"/>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 </a:t>
            </a:r>
            <a:r>
              <a:rPr i="1" lang="en" sz="1800">
                <a:latin typeface="Helvetica Neue"/>
                <a:ea typeface="Helvetica Neue"/>
                <a:cs typeface="Helvetica Neue"/>
                <a:sym typeface="Helvetica Neue"/>
              </a:rPr>
              <a:t>T says… </a:t>
            </a:r>
            <a:r>
              <a:rPr i="1" lang="en" sz="1800">
                <a:solidFill>
                  <a:schemeClr val="dk1"/>
                </a:solidFill>
                <a:latin typeface="Helvetica Neue"/>
                <a:ea typeface="Helvetica Neue"/>
                <a:cs typeface="Helvetica Neue"/>
                <a:sym typeface="Helvetica Neue"/>
              </a:rPr>
              <a:t>We are going to record growth each day, so instead of measuring in seconds or minutes, we are using days, as the change is slower. We are choosing the correct unit for the periods we want to measure </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4.</a:t>
            </a:r>
            <a:r>
              <a:rPr i="1" lang="en" sz="1800">
                <a:latin typeface="Helvetica Neue"/>
                <a:ea typeface="Helvetica Neue"/>
                <a:cs typeface="Helvetica Neue"/>
                <a:sym typeface="Helvetica Neue"/>
              </a:rPr>
              <a:t> T says... </a:t>
            </a:r>
            <a:r>
              <a:rPr i="1" lang="en" sz="1800">
                <a:solidFill>
                  <a:schemeClr val="dk1"/>
                </a:solidFill>
                <a:latin typeface="Helvetica Neue"/>
                <a:ea typeface="Helvetica Neue"/>
                <a:cs typeface="Helvetica Neue"/>
                <a:sym typeface="Helvetica Neue"/>
              </a:rPr>
              <a:t>Be sure to edit the settings of all the Time Trigger blocks to the same time but a different day on each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Shape 2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Shape 284"/>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2 -</a:t>
            </a:r>
            <a:r>
              <a:rPr lang="en" sz="1800">
                <a:solidFill>
                  <a:schemeClr val="dk1"/>
                </a:solidFill>
                <a:latin typeface="Helvetica Neue"/>
                <a:ea typeface="Helvetica Neue"/>
                <a:cs typeface="Helvetica Neue"/>
                <a:sym typeface="Helvetica Neue"/>
              </a:rPr>
              <a:t> Make a working system that records a slower change. This time, instead of dissolving or erosion, </a:t>
            </a:r>
            <a:r>
              <a:rPr b="1" lang="en" sz="1800">
                <a:solidFill>
                  <a:schemeClr val="dk1"/>
                </a:solidFill>
                <a:latin typeface="Helvetica Neue"/>
                <a:ea typeface="Helvetica Neue"/>
                <a:cs typeface="Helvetica Neue"/>
                <a:sym typeface="Helvetica Neue"/>
              </a:rPr>
              <a:t>growth</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lang="en" sz="1800">
                <a:solidFill>
                  <a:schemeClr val="dk1"/>
                </a:solidFill>
                <a:latin typeface="Helvetica Neue"/>
                <a:ea typeface="Helvetica Neue"/>
                <a:cs typeface="Helvetica Neue"/>
                <a:sym typeface="Helvetica Neue"/>
              </a:rPr>
              <a:t>Time: 7 minutes (over 7 days)</a:t>
            </a:r>
            <a:endParaRPr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5.</a:t>
            </a:r>
            <a:r>
              <a:rPr i="1" lang="en" sz="1800">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It is a good idea to set the Triggers to a time when everyone is in class</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6. </a:t>
            </a:r>
            <a:r>
              <a:rPr i="1" lang="en" sz="1800">
                <a:latin typeface="Helvetica Neue"/>
                <a:ea typeface="Helvetica Neue"/>
                <a:cs typeface="Helvetica Neue"/>
                <a:sym typeface="Helvetica Neue"/>
              </a:rPr>
              <a:t>Teacher says … </a:t>
            </a:r>
            <a:r>
              <a:rPr i="1" lang="en" sz="1800">
                <a:solidFill>
                  <a:schemeClr val="dk1"/>
                </a:solidFill>
                <a:latin typeface="Helvetica Neue"/>
                <a:ea typeface="Helvetica Neue"/>
                <a:cs typeface="Helvetica Neue"/>
                <a:sym typeface="Helvetica Neue"/>
              </a:rPr>
              <a:t>Do not move the system over this time</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Shape 2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4" name="Shape 294"/>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2 -</a:t>
            </a:r>
            <a:r>
              <a:rPr lang="en" sz="1800">
                <a:solidFill>
                  <a:schemeClr val="dk1"/>
                </a:solidFill>
                <a:latin typeface="Helvetica Neue"/>
                <a:ea typeface="Helvetica Neue"/>
                <a:cs typeface="Helvetica Neue"/>
                <a:sym typeface="Helvetica Neue"/>
              </a:rPr>
              <a:t> Make a working system that records a slower change. This time, instead of dissolving or erosion, </a:t>
            </a:r>
            <a:r>
              <a:rPr b="1" lang="en" sz="1800">
                <a:solidFill>
                  <a:schemeClr val="dk1"/>
                </a:solidFill>
                <a:latin typeface="Helvetica Neue"/>
                <a:ea typeface="Helvetica Neue"/>
                <a:cs typeface="Helvetica Neue"/>
                <a:sym typeface="Helvetica Neue"/>
              </a:rPr>
              <a:t>growth</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7 minutes (over 7 days)</a:t>
            </a:r>
            <a:endParaRPr b="1" sz="1800"/>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7. </a:t>
            </a:r>
            <a:r>
              <a:rPr i="1" lang="en" sz="1800">
                <a:latin typeface="Helvetica Neue"/>
                <a:ea typeface="Helvetica Neue"/>
                <a:cs typeface="Helvetica Neue"/>
                <a:sym typeface="Helvetica Neue"/>
              </a:rPr>
              <a:t>Teacher says …</a:t>
            </a:r>
            <a:r>
              <a:rPr b="1" i="1" lang="en" sz="1800">
                <a:latin typeface="Helvetica Neue"/>
                <a:ea typeface="Helvetica Neue"/>
                <a:cs typeface="Helvetica Neue"/>
                <a:sym typeface="Helvetica Neue"/>
              </a:rPr>
              <a:t> </a:t>
            </a:r>
            <a:r>
              <a:rPr i="1" lang="en" sz="1800">
                <a:solidFill>
                  <a:schemeClr val="dk1"/>
                </a:solidFill>
                <a:latin typeface="Helvetica Neue"/>
                <a:ea typeface="Helvetica Neue"/>
                <a:cs typeface="Helvetica Neue"/>
                <a:sym typeface="Helvetica Neue"/>
              </a:rPr>
              <a:t>The series of picture will show, all at once, how the seeds sprout and grow.</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8.</a:t>
            </a:r>
            <a:r>
              <a:rPr i="1" lang="en" sz="1800">
                <a:latin typeface="Helvetica Neue"/>
                <a:ea typeface="Helvetica Neue"/>
                <a:cs typeface="Helvetica Neue"/>
                <a:sym typeface="Helvetica Neue"/>
              </a:rPr>
              <a:t> </a:t>
            </a:r>
            <a:r>
              <a:rPr b="1" lang="en" sz="1800">
                <a:solidFill>
                  <a:schemeClr val="dk1"/>
                </a:solidFill>
                <a:latin typeface="Helvetica Neue"/>
                <a:ea typeface="Helvetica Neue"/>
                <a:cs typeface="Helvetica Neue"/>
                <a:sym typeface="Helvetica Neue"/>
              </a:rPr>
              <a:t>Science</a:t>
            </a:r>
            <a:r>
              <a:rPr lang="en" sz="1800">
                <a:solidFill>
                  <a:schemeClr val="dk1"/>
                </a:solidFill>
                <a:latin typeface="Helvetica Neue"/>
                <a:ea typeface="Helvetica Neue"/>
                <a:cs typeface="Helvetica Neue"/>
                <a:sym typeface="Helvetica Neue"/>
              </a:rPr>
              <a:t>: Plants like cress acquire their material for growth chiefly from air and water. They need little else. Is this true of all plants?. </a:t>
            </a:r>
            <a:r>
              <a:rPr b="1" lang="en" sz="1800">
                <a:solidFill>
                  <a:schemeClr val="dk1"/>
                </a:solidFill>
                <a:latin typeface="Helvetica Neue"/>
                <a:ea typeface="Helvetica Neue"/>
                <a:cs typeface="Helvetica Neue"/>
                <a:sym typeface="Helvetica Neue"/>
              </a:rPr>
              <a:t>ICT</a:t>
            </a:r>
            <a:r>
              <a:rPr lang="en" sz="1800">
                <a:solidFill>
                  <a:schemeClr val="dk1"/>
                </a:solidFill>
                <a:latin typeface="Helvetica Neue"/>
                <a:ea typeface="Helvetica Neue"/>
                <a:cs typeface="Helvetica Neue"/>
                <a:sym typeface="Helvetica Neue"/>
              </a:rPr>
              <a:t>: a multimedia presentation</a:t>
            </a:r>
            <a:r>
              <a:rPr i="1" lang="en" sz="1800">
                <a:solidFill>
                  <a:schemeClr val="dk1"/>
                </a:solidFill>
                <a:latin typeface="Helvetica Neue"/>
                <a:ea typeface="Helvetica Neue"/>
                <a:cs typeface="Helvetica Neue"/>
                <a:sym typeface="Helvetica Neue"/>
              </a:rPr>
              <a:t>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Shape 3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 name="Shape 304"/>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Checks for Understanding</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1 minute</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Shape 3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Shape 311"/>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Tidy Up/Exit Ticket: </a:t>
            </a:r>
            <a:r>
              <a:rPr lang="en" sz="1800">
                <a:solidFill>
                  <a:schemeClr val="dk1"/>
                </a:solidFill>
                <a:latin typeface="Helvetica Neue"/>
                <a:ea typeface="Helvetica Neue"/>
                <a:cs typeface="Helvetica Neue"/>
                <a:sym typeface="Helvetica Neue"/>
              </a:rPr>
              <a:t>Reinforcing the learning objectives of the lesson, students can reflect on key takeaways by completing and submitting an ‘exit ticket’.</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1 minute</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sz="1800">
              <a:solidFill>
                <a:schemeClr val="dk1"/>
              </a:solidFill>
            </a:endParaRPr>
          </a:p>
          <a:p>
            <a:pPr indent="0" lvl="0" marL="0" rtl="0">
              <a:spcBef>
                <a:spcPts val="0"/>
              </a:spcBef>
              <a:spcAft>
                <a:spcPts val="0"/>
              </a:spcAft>
              <a:buClr>
                <a:schemeClr val="dk1"/>
              </a:buClr>
              <a:buSzPts val="1100"/>
              <a:buFont typeface="Arial"/>
              <a:buNone/>
            </a:pPr>
            <a:r>
              <a:t/>
            </a:r>
            <a:endParaRPr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Shape 158"/>
          <p:cNvSpPr txBox="1"/>
          <p:nvPr>
            <p:ph idx="1" type="body"/>
          </p:nvPr>
        </p:nvSpPr>
        <p:spPr>
          <a:xfrm>
            <a:off x="685784" y="4343396"/>
            <a:ext cx="5486400" cy="4114800"/>
          </a:xfrm>
          <a:prstGeom prst="rect">
            <a:avLst/>
          </a:prstGeom>
          <a:noFill/>
          <a:ln>
            <a:noFill/>
          </a:ln>
        </p:spPr>
        <p:txBody>
          <a:bodyPr anchorCtr="0" anchor="ctr" bIns="81350" lIns="81350" spcFirstLastPara="1" rIns="81350" wrap="square" tIns="81350">
            <a:noAutofit/>
          </a:bodyPr>
          <a:lstStyle/>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Warm-Up</a:t>
            </a:r>
            <a:endParaRPr b="1"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5 minutes</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Objective: </a:t>
            </a:r>
            <a:r>
              <a:rPr lang="en" sz="1000">
                <a:solidFill>
                  <a:schemeClr val="dk1"/>
                </a:solidFill>
              </a:rPr>
              <a:t>Understand that change takes place at different rates in different settings</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Procedures: </a:t>
            </a:r>
            <a:r>
              <a:rPr lang="en" sz="1800">
                <a:solidFill>
                  <a:schemeClr val="dk1"/>
                </a:solidFill>
                <a:latin typeface="Helvetica Neue"/>
                <a:ea typeface="Helvetica Neue"/>
                <a:cs typeface="Helvetica Neue"/>
                <a:sym typeface="Helvetica Neue"/>
              </a:rPr>
              <a:t> </a:t>
            </a:r>
            <a:r>
              <a:rPr lang="en" sz="1000">
                <a:solidFill>
                  <a:schemeClr val="dk1"/>
                </a:solidFill>
              </a:rPr>
              <a:t>Teachers asks the students to look at the pictures. </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000">
                <a:solidFill>
                  <a:schemeClr val="dk1"/>
                </a:solidFill>
              </a:rPr>
              <a:t>Can they see that all of the things have changed over time? </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000">
                <a:solidFill>
                  <a:schemeClr val="dk1"/>
                </a:solidFill>
              </a:rPr>
              <a:t>How long does this change take?</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000">
                <a:solidFill>
                  <a:schemeClr val="dk1"/>
                </a:solidFill>
              </a:rPr>
              <a:t>Can they order them from the the fastest to the slowest, eg: an ice cream melting in the Sun, a sandcastle being washed away by the waves, a hole appearing in your sock, a rock eroding</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000">
                <a:solidFill>
                  <a:schemeClr val="dk1"/>
                </a:solidFill>
              </a:rPr>
              <a:t>Can they see that some change is visible in real time and others we do not notice?</a:t>
            </a:r>
            <a:endParaRPr sz="1000">
              <a:solidFill>
                <a:schemeClr val="dk1"/>
              </a:solidFill>
            </a:endParaRPr>
          </a:p>
        </p:txBody>
      </p:sp>
      <p:sp>
        <p:nvSpPr>
          <p:cNvPr id="159" name="Shape 1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Shape 1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Shape 168"/>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lnSpc>
                <a:spcPct val="115000"/>
              </a:lnSpc>
              <a:spcBef>
                <a:spcPts val="0"/>
              </a:spcBef>
              <a:spcAft>
                <a:spcPts val="0"/>
              </a:spcAft>
              <a:buNone/>
            </a:pPr>
            <a:r>
              <a:rPr b="1" lang="en" sz="1800">
                <a:solidFill>
                  <a:schemeClr val="dk1"/>
                </a:solidFill>
                <a:latin typeface="Helvetica Neue"/>
                <a:ea typeface="Helvetica Neue"/>
                <a:cs typeface="Helvetica Neue"/>
                <a:sym typeface="Helvetica Neue"/>
              </a:rPr>
              <a:t>Mini-lesson</a:t>
            </a:r>
            <a:endParaRPr b="1"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rPr b="1" lang="en" sz="1800">
                <a:solidFill>
                  <a:schemeClr val="dk1"/>
                </a:solidFill>
                <a:latin typeface="Helvetica Neue"/>
                <a:ea typeface="Helvetica Neue"/>
                <a:cs typeface="Helvetica Neue"/>
                <a:sym typeface="Helvetica Neue"/>
              </a:rPr>
              <a:t>Time:</a:t>
            </a:r>
            <a:r>
              <a:rPr lang="en" sz="1800">
                <a:solidFill>
                  <a:schemeClr val="dk1"/>
                </a:solidFill>
                <a:latin typeface="Helvetica Neue"/>
                <a:ea typeface="Helvetica Neue"/>
                <a:cs typeface="Helvetica Neue"/>
                <a:sym typeface="Helvetica Neue"/>
              </a:rPr>
              <a:t> 5 minutes</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rPr b="1" lang="en" sz="1800">
                <a:solidFill>
                  <a:schemeClr val="dk1"/>
                </a:solidFill>
                <a:latin typeface="Helvetica Neue"/>
                <a:ea typeface="Helvetica Neue"/>
                <a:cs typeface="Helvetica Neue"/>
                <a:sym typeface="Helvetica Neue"/>
              </a:rPr>
              <a:t>Objective: </a:t>
            </a:r>
            <a:r>
              <a:rPr lang="en" sz="1800">
                <a:solidFill>
                  <a:schemeClr val="dk1"/>
                </a:solidFill>
                <a:latin typeface="Helvetica Neue"/>
                <a:ea typeface="Helvetica Neue"/>
                <a:cs typeface="Helvetica Neue"/>
                <a:sym typeface="Helvetica Neue"/>
              </a:rPr>
              <a:t>Students learn how some change happens very quickly and others more slowly</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rPr b="1" lang="en" sz="1800">
                <a:solidFill>
                  <a:schemeClr val="dk1"/>
                </a:solidFill>
                <a:latin typeface="Helvetica Neue"/>
                <a:ea typeface="Helvetica Neue"/>
                <a:cs typeface="Helvetica Neue"/>
                <a:sym typeface="Helvetica Neue"/>
              </a:rPr>
              <a:t>Procedures: </a:t>
            </a:r>
            <a:r>
              <a:rPr lang="en" sz="1800">
                <a:solidFill>
                  <a:schemeClr val="dk1"/>
                </a:solidFill>
                <a:latin typeface="Helvetica Neue"/>
                <a:ea typeface="Helvetica Neue"/>
                <a:cs typeface="Helvetica Neue"/>
                <a:sym typeface="Helvetica Neue"/>
              </a:rPr>
              <a:t>Elicit or explain that some change happens very quickly and some more slowly. Some change we can see (like an ice cream melting or a sandcastle disappearing n the ocean), and some we cannot (maybe we don't realise our socks are wearing out). We certainly cannot see the change in a rock being eroded</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Shape 176"/>
          <p:cNvSpPr txBox="1"/>
          <p:nvPr>
            <p:ph idx="1" type="body"/>
          </p:nvPr>
        </p:nvSpPr>
        <p:spPr>
          <a:xfrm>
            <a:off x="685784" y="4343396"/>
            <a:ext cx="5486400" cy="4114800"/>
          </a:xfrm>
          <a:prstGeom prst="rect">
            <a:avLst/>
          </a:prstGeom>
          <a:noFill/>
          <a:ln>
            <a:noFill/>
          </a:ln>
        </p:spPr>
        <p:txBody>
          <a:bodyPr anchorCtr="0" anchor="ctr" bIns="81350" lIns="81350" spcFirstLastPara="1" rIns="81350" wrap="square" tIns="81350">
            <a:noAutofit/>
          </a:bodyPr>
          <a:lstStyle/>
          <a:p>
            <a:pPr indent="0" lvl="0" marL="0" rtl="0">
              <a:lnSpc>
                <a:spcPct val="115000"/>
              </a:lnSpc>
              <a:spcBef>
                <a:spcPts val="0"/>
              </a:spcBef>
              <a:spcAft>
                <a:spcPts val="0"/>
              </a:spcAft>
              <a:buClr>
                <a:schemeClr val="dk1"/>
              </a:buClr>
              <a:buSzPts val="1100"/>
              <a:buFont typeface="Arial"/>
              <a:buNone/>
            </a:pPr>
            <a:r>
              <a:rPr b="1" lang="en" sz="1800">
                <a:solidFill>
                  <a:schemeClr val="dk1"/>
                </a:solidFill>
              </a:rPr>
              <a:t>Mini-lesson - </a:t>
            </a:r>
            <a:r>
              <a:rPr lang="en" sz="1800">
                <a:solidFill>
                  <a:schemeClr val="dk1"/>
                </a:solidFill>
              </a:rPr>
              <a:t>Key Vocab</a:t>
            </a:r>
            <a:endParaRPr sz="1800">
              <a:solidFill>
                <a:schemeClr val="dk1"/>
              </a:solidFill>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rPr>
              <a:t>Time: </a:t>
            </a:r>
            <a:r>
              <a:rPr lang="en" sz="1800">
                <a:solidFill>
                  <a:schemeClr val="dk1"/>
                </a:solidFill>
              </a:rPr>
              <a:t>2 minutes</a:t>
            </a:r>
            <a:endParaRPr sz="1800">
              <a:solidFill>
                <a:schemeClr val="dk1"/>
              </a:solidFill>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rPr>
              <a:t>Procedures</a:t>
            </a:r>
            <a:r>
              <a:rPr lang="en" sz="1800">
                <a:solidFill>
                  <a:schemeClr val="dk1"/>
                </a:solidFill>
              </a:rPr>
              <a:t>: Students match or define keywords in their workbooks.</a:t>
            </a:r>
            <a:endParaRPr sz="1200"/>
          </a:p>
        </p:txBody>
      </p:sp>
      <p:sp>
        <p:nvSpPr>
          <p:cNvPr id="177" name="Shape 1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Shape 185"/>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rgbClr val="000000"/>
              </a:buClr>
              <a:buSzPts val="1100"/>
              <a:buFont typeface="Arial"/>
              <a:buNone/>
            </a:pPr>
            <a:r>
              <a:rPr b="1" lang="en" sz="1800">
                <a:latin typeface="Helvetica Neue"/>
                <a:ea typeface="Helvetica Neue"/>
                <a:cs typeface="Helvetica Neue"/>
                <a:sym typeface="Helvetica Neue"/>
              </a:rPr>
              <a:t>Checks for Understanding </a:t>
            </a:r>
            <a:endParaRPr b="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lang="en" sz="1800">
                <a:latin typeface="Helvetica Neue"/>
                <a:ea typeface="Helvetica Neue"/>
                <a:cs typeface="Helvetica Neue"/>
                <a:sym typeface="Helvetica Neue"/>
              </a:rPr>
              <a:t>Time: </a:t>
            </a:r>
            <a:r>
              <a:rPr lang="en" sz="1800">
                <a:latin typeface="Helvetica Neue"/>
                <a:ea typeface="Helvetica Neue"/>
                <a:cs typeface="Helvetica Neue"/>
                <a:sym typeface="Helvetica Neue"/>
              </a:rPr>
              <a:t>2 minutes</a:t>
            </a:r>
            <a:endParaRPr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Shape 192"/>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Worked Example: </a:t>
            </a:r>
            <a:r>
              <a:rPr lang="en" sz="1800">
                <a:solidFill>
                  <a:schemeClr val="dk1"/>
                </a:solidFill>
                <a:latin typeface="Helvetica Neue"/>
                <a:ea typeface="Helvetica Neue"/>
                <a:cs typeface="Helvetica Neue"/>
                <a:sym typeface="Helvetica Neue"/>
              </a:rPr>
              <a:t>Make a working system that tracks change over a short time.</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8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 </a:t>
            </a:r>
            <a:r>
              <a:rPr lang="en" sz="1800">
                <a:solidFill>
                  <a:schemeClr val="dk1"/>
                </a:solidFill>
                <a:highlight>
                  <a:srgbClr val="FFFFFF"/>
                </a:highlight>
                <a:latin typeface="Helvetica Neue"/>
                <a:ea typeface="Helvetica Neue"/>
                <a:cs typeface="Helvetica Neue"/>
                <a:sym typeface="Helvetica Neue"/>
              </a:rPr>
              <a:t>Time Triggers are a form of delayed output. Like an alarm clock but more flexible - they can make anything do anything at a certain time</a:t>
            </a:r>
            <a:r>
              <a:rPr i="1" lang="en" sz="1800">
                <a:latin typeface="Helvetica Neue"/>
                <a:ea typeface="Helvetica Neue"/>
                <a:cs typeface="Helvetica Neue"/>
                <a:sym typeface="Helvetica Neue"/>
              </a:rPr>
              <a:t>. </a:t>
            </a:r>
            <a:endParaRPr i="1" sz="1800">
              <a:highlight>
                <a:srgbClr val="FFFFFF"/>
              </a:highlight>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T says... </a:t>
            </a:r>
            <a:r>
              <a:rPr i="1" lang="en" sz="1800">
                <a:solidFill>
                  <a:schemeClr val="dk1"/>
                </a:solidFill>
                <a:latin typeface="Helvetica Neue"/>
                <a:ea typeface="Helvetica Neue"/>
                <a:cs typeface="Helvetica Neue"/>
                <a:sym typeface="Helvetica Neue"/>
              </a:rPr>
              <a:t>Months and days are ways of measuring longer and shorter periods of time. Imagine if we had to mention everything in days!</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Shape 202"/>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Worked Example: </a:t>
            </a:r>
            <a:r>
              <a:rPr lang="en" sz="1800">
                <a:solidFill>
                  <a:schemeClr val="dk1"/>
                </a:solidFill>
                <a:latin typeface="Helvetica Neue"/>
                <a:ea typeface="Helvetica Neue"/>
                <a:cs typeface="Helvetica Neue"/>
                <a:sym typeface="Helvetica Neue"/>
              </a:rPr>
              <a:t>Make a working system that tracks change over a short time.</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8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i="1" lang="en" sz="1800">
                <a:solidFill>
                  <a:schemeClr val="dk1"/>
                </a:solidFill>
                <a:latin typeface="Helvetica Neue"/>
                <a:ea typeface="Helvetica Neue"/>
                <a:cs typeface="Helvetica Neue"/>
                <a:sym typeface="Helvetica Neue"/>
              </a:rPr>
              <a:t>Step 4</a:t>
            </a:r>
            <a:r>
              <a:rPr i="1" lang="en" sz="1800">
                <a:solidFill>
                  <a:schemeClr val="dk1"/>
                </a:solidFill>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Take the opportunity to revise the 24 hour clock</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i="1" lang="en" sz="1800">
                <a:solidFill>
                  <a:schemeClr val="dk1"/>
                </a:solidFill>
                <a:latin typeface="Helvetica Neue"/>
                <a:ea typeface="Helvetica Neue"/>
                <a:cs typeface="Helvetica Neue"/>
                <a:sym typeface="Helvetica Neue"/>
              </a:rPr>
              <a:t>Step 5.</a:t>
            </a:r>
            <a:r>
              <a:rPr i="1" lang="en" sz="1800">
                <a:solidFill>
                  <a:schemeClr val="dk1"/>
                </a:solidFill>
                <a:latin typeface="Helvetica Neue"/>
                <a:ea typeface="Helvetica Neue"/>
                <a:cs typeface="Helvetica Neue"/>
                <a:sym typeface="Helvetica Neue"/>
              </a:rPr>
              <a:t> T says... The camera block is a SAM feature allowing you to take photos using your devices built in camera. We need multiple triggers because we are going to take a sequence of photos</a:t>
            </a:r>
            <a:endParaRPr i="1" sz="18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Shape 212"/>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Worked Example: </a:t>
            </a:r>
            <a:r>
              <a:rPr lang="en" sz="1800">
                <a:solidFill>
                  <a:schemeClr val="dk1"/>
                </a:solidFill>
                <a:latin typeface="Helvetica Neue"/>
                <a:ea typeface="Helvetica Neue"/>
                <a:cs typeface="Helvetica Neue"/>
                <a:sym typeface="Helvetica Neue"/>
              </a:rPr>
              <a:t>Make a working system that tracks change over a short time.</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8</a:t>
            </a:r>
            <a:r>
              <a:rPr lang="en" sz="1800">
                <a:solidFill>
                  <a:schemeClr val="dk1"/>
                </a:solidFill>
                <a:latin typeface="Helvetica Neue"/>
                <a:ea typeface="Helvetica Neue"/>
                <a:cs typeface="Helvetica Neue"/>
                <a:sym typeface="Helvetica Neue"/>
              </a:rPr>
              <a:t>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i="1" lang="en" sz="1800">
                <a:solidFill>
                  <a:schemeClr val="dk1"/>
                </a:solidFill>
                <a:latin typeface="Helvetica Neue"/>
                <a:ea typeface="Helvetica Neue"/>
                <a:cs typeface="Helvetica Neue"/>
                <a:sym typeface="Helvetica Neue"/>
              </a:rPr>
              <a:t>Step 5</a:t>
            </a:r>
            <a:r>
              <a:rPr i="1" lang="en" sz="1800">
                <a:solidFill>
                  <a:schemeClr val="dk1"/>
                </a:solidFill>
                <a:latin typeface="Helvetica Neue"/>
                <a:ea typeface="Helvetica Neue"/>
                <a:cs typeface="Helvetica Neue"/>
                <a:sym typeface="Helvetica Neue"/>
              </a:rPr>
              <a:t>. </a:t>
            </a:r>
            <a:r>
              <a:rPr lang="en" sz="1800">
                <a:solidFill>
                  <a:schemeClr val="dk1"/>
                </a:solidFill>
                <a:latin typeface="Helvetica Neue"/>
                <a:ea typeface="Helvetica Neue"/>
                <a:cs typeface="Helvetica Neue"/>
                <a:sym typeface="Helvetica Neue"/>
              </a:rPr>
              <a:t>Students are going to take a series of photos of themselves drawing or writing</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i="1" lang="en" sz="1800">
                <a:solidFill>
                  <a:schemeClr val="dk1"/>
                </a:solidFill>
                <a:latin typeface="Helvetica Neue"/>
                <a:ea typeface="Helvetica Neue"/>
                <a:cs typeface="Helvetica Neue"/>
                <a:sym typeface="Helvetica Neue"/>
              </a:rPr>
              <a:t>Step 6.</a:t>
            </a:r>
            <a:r>
              <a:rPr i="1" lang="en" sz="1800">
                <a:solidFill>
                  <a:schemeClr val="dk1"/>
                </a:solidFill>
                <a:latin typeface="Helvetica Neue"/>
                <a:ea typeface="Helvetica Neue"/>
                <a:cs typeface="Helvetica Neue"/>
                <a:sym typeface="Helvetica Neue"/>
              </a:rPr>
              <a:t> </a:t>
            </a:r>
            <a:r>
              <a:rPr i="1" lang="en" sz="1800">
                <a:solidFill>
                  <a:schemeClr val="dk1"/>
                </a:solidFill>
                <a:latin typeface="Helvetica Neue"/>
                <a:ea typeface="Helvetica Neue"/>
                <a:cs typeface="Helvetica Neue"/>
                <a:sym typeface="Helvetica Neue"/>
              </a:rPr>
              <a:t>Teachers says … Make sure that the camera can see your hand before you start.</a:t>
            </a:r>
            <a:endParaRPr i="1" sz="18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Shape 222"/>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rgbClr val="000000"/>
              </a:buClr>
              <a:buSzPts val="1100"/>
              <a:buFont typeface="Arial"/>
              <a:buNone/>
            </a:pPr>
            <a:r>
              <a:rPr b="1" lang="en" sz="1800">
                <a:latin typeface="Helvetica Neue"/>
                <a:ea typeface="Helvetica Neue"/>
                <a:cs typeface="Helvetica Neue"/>
                <a:sym typeface="Helvetica Neue"/>
              </a:rPr>
              <a:t>Checks for Understanding </a:t>
            </a:r>
            <a:endParaRPr b="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lang="en" sz="1800">
                <a:latin typeface="Helvetica Neue"/>
                <a:ea typeface="Helvetica Neue"/>
                <a:cs typeface="Helvetica Neue"/>
                <a:sym typeface="Helvetica Neue"/>
              </a:rPr>
              <a:t>Time: </a:t>
            </a:r>
            <a:r>
              <a:rPr lang="en" sz="1800">
                <a:latin typeface="Helvetica Neue"/>
                <a:ea typeface="Helvetica Neue"/>
                <a:cs typeface="Helvetica Neue"/>
                <a:sym typeface="Helvetica Neue"/>
              </a:rPr>
              <a:t>2</a:t>
            </a:r>
            <a:r>
              <a:rPr lang="en" sz="1800">
                <a:latin typeface="Helvetica Neue"/>
                <a:ea typeface="Helvetica Neue"/>
                <a:cs typeface="Helvetica Neue"/>
                <a:sym typeface="Helvetica Neue"/>
              </a:rPr>
              <a:t> minutes</a:t>
            </a:r>
            <a:endParaRPr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992767"/>
            <a:ext cx="8520600" cy="27369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3778833"/>
            <a:ext cx="8520600" cy="10569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p:nvPr>
            <p:ph idx="1" type="body"/>
          </p:nvPr>
        </p:nvSpPr>
        <p:spPr>
          <a:xfrm>
            <a:off x="311700" y="4202967"/>
            <a:ext cx="8520600" cy="17343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x">
  <p:cSld name="TITLE_AND_BODY">
    <p:spTree>
      <p:nvGrpSpPr>
        <p:cNvPr id="56" name="Shape 56"/>
        <p:cNvGrpSpPr/>
        <p:nvPr/>
      </p:nvGrpSpPr>
      <p:grpSpPr>
        <a:xfrm>
          <a:off x="0" y="0"/>
          <a:ext cx="0" cy="0"/>
          <a:chOff x="0" y="0"/>
          <a:chExt cx="0" cy="0"/>
        </a:xfrm>
      </p:grpSpPr>
      <p:sp>
        <p:nvSpPr>
          <p:cNvPr id="57" name="Shape 5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8" name="Shape 58"/>
          <p:cNvSpPr txBox="1"/>
          <p:nvPr>
            <p:ph idx="1" type="subTitle"/>
          </p:nvPr>
        </p:nvSpPr>
        <p:spPr>
          <a:xfrm>
            <a:off x="457172" y="1604841"/>
            <a:ext cx="8228700" cy="39774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type="obj">
  <p:cSld name="OBJECT">
    <p:spTree>
      <p:nvGrpSpPr>
        <p:cNvPr id="59" name="Shape 59"/>
        <p:cNvGrpSpPr/>
        <p:nvPr/>
      </p:nvGrpSpPr>
      <p:grpSpPr>
        <a:xfrm>
          <a:off x="0" y="0"/>
          <a:ext cx="0" cy="0"/>
          <a:chOff x="0" y="0"/>
          <a:chExt cx="0" cy="0"/>
        </a:xfrm>
      </p:grpSpPr>
      <p:sp>
        <p:nvSpPr>
          <p:cNvPr id="60" name="Shape 60"/>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61" name="Shape 61"/>
          <p:cNvSpPr txBox="1"/>
          <p:nvPr>
            <p:ph idx="1"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Slide" type="blank">
  <p:cSld name="BLANK">
    <p:spTree>
      <p:nvGrpSpPr>
        <p:cNvPr id="62" name="Shape 62"/>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type="twoObj">
  <p:cSld name="TWO_OBJECTS">
    <p:spTree>
      <p:nvGrpSpPr>
        <p:cNvPr id="63" name="Shape 63"/>
        <p:cNvGrpSpPr/>
        <p:nvPr/>
      </p:nvGrpSpPr>
      <p:grpSpPr>
        <a:xfrm>
          <a:off x="0" y="0"/>
          <a:ext cx="0" cy="0"/>
          <a:chOff x="0" y="0"/>
          <a:chExt cx="0" cy="0"/>
        </a:xfrm>
      </p:grpSpPr>
      <p:sp>
        <p:nvSpPr>
          <p:cNvPr id="64" name="Shape 64"/>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65" name="Shape 65"/>
          <p:cNvSpPr txBox="1"/>
          <p:nvPr>
            <p:ph idx="1" type="body"/>
          </p:nvPr>
        </p:nvSpPr>
        <p:spPr>
          <a:xfrm>
            <a:off x="457172"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66" name="Shape 66"/>
          <p:cNvSpPr txBox="1"/>
          <p:nvPr>
            <p:ph idx="2" type="body"/>
          </p:nvPr>
        </p:nvSpPr>
        <p:spPr>
          <a:xfrm>
            <a:off x="4673927"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67" name="Shape 67"/>
        <p:cNvGrpSpPr/>
        <p:nvPr/>
      </p:nvGrpSpPr>
      <p:grpSpPr>
        <a:xfrm>
          <a:off x="0" y="0"/>
          <a:ext cx="0" cy="0"/>
          <a:chOff x="0" y="0"/>
          <a:chExt cx="0" cy="0"/>
        </a:xfrm>
      </p:grpSpPr>
      <p:sp>
        <p:nvSpPr>
          <p:cNvPr id="68" name="Shape 68"/>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entered Text" type="objOnly">
  <p:cSld name="OBJECT_ONLY">
    <p:spTree>
      <p:nvGrpSpPr>
        <p:cNvPr id="69" name="Shape 69"/>
        <p:cNvGrpSpPr/>
        <p:nvPr/>
      </p:nvGrpSpPr>
      <p:grpSpPr>
        <a:xfrm>
          <a:off x="0" y="0"/>
          <a:ext cx="0" cy="0"/>
          <a:chOff x="0" y="0"/>
          <a:chExt cx="0" cy="0"/>
        </a:xfrm>
      </p:grpSpPr>
      <p:sp>
        <p:nvSpPr>
          <p:cNvPr id="70" name="Shape 70"/>
          <p:cNvSpPr txBox="1"/>
          <p:nvPr>
            <p:ph idx="1" type="subTitle"/>
          </p:nvPr>
        </p:nvSpPr>
        <p:spPr>
          <a:xfrm>
            <a:off x="457172" y="273352"/>
            <a:ext cx="8228700" cy="53085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and Content" type="twoObjAndObj">
  <p:cSld name="TWO_OBJECTS_AND_OBJECT">
    <p:spTree>
      <p:nvGrpSpPr>
        <p:cNvPr id="71" name="Shape 71"/>
        <p:cNvGrpSpPr/>
        <p:nvPr/>
      </p:nvGrpSpPr>
      <p:grpSpPr>
        <a:xfrm>
          <a:off x="0" y="0"/>
          <a:ext cx="0" cy="0"/>
          <a:chOff x="0" y="0"/>
          <a:chExt cx="0" cy="0"/>
        </a:xfrm>
      </p:grpSpPr>
      <p:sp>
        <p:nvSpPr>
          <p:cNvPr id="72" name="Shape 72"/>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3" name="Shape 73"/>
          <p:cNvSpPr txBox="1"/>
          <p:nvPr>
            <p:ph idx="1" type="body"/>
          </p:nvPr>
        </p:nvSpPr>
        <p:spPr>
          <a:xfrm>
            <a:off x="457172"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4" name="Shape 74"/>
          <p:cNvSpPr txBox="1"/>
          <p:nvPr>
            <p:ph idx="2" type="body"/>
          </p:nvPr>
        </p:nvSpPr>
        <p:spPr>
          <a:xfrm>
            <a:off x="457172"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5" name="Shape 75"/>
          <p:cNvSpPr txBox="1"/>
          <p:nvPr>
            <p:ph idx="3" type="body"/>
          </p:nvPr>
        </p:nvSpPr>
        <p:spPr>
          <a:xfrm>
            <a:off x="4673927"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and 2 Content" type="objAndTwoObj">
  <p:cSld name="OBJECT_AND_TWO_OBJECTS">
    <p:spTree>
      <p:nvGrpSpPr>
        <p:cNvPr id="76" name="Shape 76"/>
        <p:cNvGrpSpPr/>
        <p:nvPr/>
      </p:nvGrpSpPr>
      <p:grpSpPr>
        <a:xfrm>
          <a:off x="0" y="0"/>
          <a:ext cx="0" cy="0"/>
          <a:chOff x="0" y="0"/>
          <a:chExt cx="0" cy="0"/>
        </a:xfrm>
      </p:grpSpPr>
      <p:sp>
        <p:nvSpPr>
          <p:cNvPr id="77" name="Shape 7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8" name="Shape 78"/>
          <p:cNvSpPr txBox="1"/>
          <p:nvPr>
            <p:ph idx="1" type="body"/>
          </p:nvPr>
        </p:nvSpPr>
        <p:spPr>
          <a:xfrm>
            <a:off x="457172"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9" name="Shape 79"/>
          <p:cNvSpPr txBox="1"/>
          <p:nvPr>
            <p:ph idx="2" type="body"/>
          </p:nvPr>
        </p:nvSpPr>
        <p:spPr>
          <a:xfrm>
            <a:off x="4673927"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0" name="Shape 80"/>
          <p:cNvSpPr txBox="1"/>
          <p:nvPr>
            <p:ph idx="3" type="body"/>
          </p:nvPr>
        </p:nvSpPr>
        <p:spPr>
          <a:xfrm>
            <a:off x="4673927"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867800"/>
            <a:ext cx="8520600" cy="11223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over Content" type="twoObjOverTx">
  <p:cSld name="TWO_OBJECTS_OVER_TEXT">
    <p:spTree>
      <p:nvGrpSpPr>
        <p:cNvPr id="81" name="Shape 81"/>
        <p:cNvGrpSpPr/>
        <p:nvPr/>
      </p:nvGrpSpPr>
      <p:grpSpPr>
        <a:xfrm>
          <a:off x="0" y="0"/>
          <a:ext cx="0" cy="0"/>
          <a:chOff x="0" y="0"/>
          <a:chExt cx="0" cy="0"/>
        </a:xfrm>
      </p:grpSpPr>
      <p:sp>
        <p:nvSpPr>
          <p:cNvPr id="82" name="Shape 82"/>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3" name="Shape 83"/>
          <p:cNvSpPr txBox="1"/>
          <p:nvPr>
            <p:ph idx="1" type="body"/>
          </p:nvPr>
        </p:nvSpPr>
        <p:spPr>
          <a:xfrm>
            <a:off x="457172"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4" name="Shape 84"/>
          <p:cNvSpPr txBox="1"/>
          <p:nvPr>
            <p:ph idx="2" type="body"/>
          </p:nvPr>
        </p:nvSpPr>
        <p:spPr>
          <a:xfrm>
            <a:off x="4673927"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5" name="Shape 85"/>
          <p:cNvSpPr txBox="1"/>
          <p:nvPr>
            <p:ph idx="3" type="body"/>
          </p:nvPr>
        </p:nvSpPr>
        <p:spPr>
          <a:xfrm>
            <a:off x="457172" y="3682578"/>
            <a:ext cx="82287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over Content" type="objOverTx">
  <p:cSld name="OBJECT_OVER_TEXT">
    <p:spTree>
      <p:nvGrpSpPr>
        <p:cNvPr id="86" name="Shape 86"/>
        <p:cNvGrpSpPr/>
        <p:nvPr/>
      </p:nvGrpSpPr>
      <p:grpSpPr>
        <a:xfrm>
          <a:off x="0" y="0"/>
          <a:ext cx="0" cy="0"/>
          <a:chOff x="0" y="0"/>
          <a:chExt cx="0" cy="0"/>
        </a:xfrm>
      </p:grpSpPr>
      <p:sp>
        <p:nvSpPr>
          <p:cNvPr id="87" name="Shape 8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8" name="Shape 88"/>
          <p:cNvSpPr txBox="1"/>
          <p:nvPr>
            <p:ph idx="1" type="body"/>
          </p:nvPr>
        </p:nvSpPr>
        <p:spPr>
          <a:xfrm>
            <a:off x="457172" y="1604841"/>
            <a:ext cx="82287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9" name="Shape 89"/>
          <p:cNvSpPr txBox="1"/>
          <p:nvPr>
            <p:ph idx="2" type="body"/>
          </p:nvPr>
        </p:nvSpPr>
        <p:spPr>
          <a:xfrm>
            <a:off x="457172" y="3682578"/>
            <a:ext cx="82287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4 Content" type="fourObj">
  <p:cSld name="FOUR_OBJECTS">
    <p:spTree>
      <p:nvGrpSpPr>
        <p:cNvPr id="90" name="Shape 90"/>
        <p:cNvGrpSpPr/>
        <p:nvPr/>
      </p:nvGrpSpPr>
      <p:grpSpPr>
        <a:xfrm>
          <a:off x="0" y="0"/>
          <a:ext cx="0" cy="0"/>
          <a:chOff x="0" y="0"/>
          <a:chExt cx="0" cy="0"/>
        </a:xfrm>
      </p:grpSpPr>
      <p:sp>
        <p:nvSpPr>
          <p:cNvPr id="91" name="Shape 91"/>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2" name="Shape 92"/>
          <p:cNvSpPr txBox="1"/>
          <p:nvPr>
            <p:ph idx="1" type="body"/>
          </p:nvPr>
        </p:nvSpPr>
        <p:spPr>
          <a:xfrm>
            <a:off x="457172"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3" name="Shape 93"/>
          <p:cNvSpPr txBox="1"/>
          <p:nvPr>
            <p:ph idx="2" type="body"/>
          </p:nvPr>
        </p:nvSpPr>
        <p:spPr>
          <a:xfrm>
            <a:off x="4673927"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4" name="Shape 94"/>
          <p:cNvSpPr txBox="1"/>
          <p:nvPr>
            <p:ph idx="3" type="body"/>
          </p:nvPr>
        </p:nvSpPr>
        <p:spPr>
          <a:xfrm>
            <a:off x="4673927"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5" name="Shape 95"/>
          <p:cNvSpPr txBox="1"/>
          <p:nvPr>
            <p:ph idx="4" type="body"/>
          </p:nvPr>
        </p:nvSpPr>
        <p:spPr>
          <a:xfrm>
            <a:off x="457172"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6 Content">
  <p:cSld name="Title, 6 Content">
    <p:spTree>
      <p:nvGrpSpPr>
        <p:cNvPr id="96" name="Shape 96"/>
        <p:cNvGrpSpPr/>
        <p:nvPr/>
      </p:nvGrpSpPr>
      <p:grpSpPr>
        <a:xfrm>
          <a:off x="0" y="0"/>
          <a:ext cx="0" cy="0"/>
          <a:chOff x="0" y="0"/>
          <a:chExt cx="0" cy="0"/>
        </a:xfrm>
      </p:grpSpPr>
      <p:sp>
        <p:nvSpPr>
          <p:cNvPr id="97" name="Shape 9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8" name="Shape 98"/>
          <p:cNvSpPr txBox="1"/>
          <p:nvPr>
            <p:ph idx="1"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9" name="Shape 99"/>
          <p:cNvSpPr txBox="1"/>
          <p:nvPr>
            <p:ph idx="2"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100" name="Shape 100"/>
          <p:cNvSpPr/>
          <p:nvPr/>
        </p:nvSpPr>
        <p:spPr>
          <a:xfrm>
            <a:off x="457172" y="1604841"/>
            <a:ext cx="8228700" cy="39774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1" name="Shape 101"/>
          <p:cNvSpPr/>
          <p:nvPr/>
        </p:nvSpPr>
        <p:spPr>
          <a:xfrm>
            <a:off x="457172" y="1604841"/>
            <a:ext cx="8228700" cy="39774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x">
  <p:cSld name="TITLE_AND_BODY">
    <p:spTree>
      <p:nvGrpSpPr>
        <p:cNvPr id="108" name="Shape 108"/>
        <p:cNvGrpSpPr/>
        <p:nvPr/>
      </p:nvGrpSpPr>
      <p:grpSpPr>
        <a:xfrm>
          <a:off x="0" y="0"/>
          <a:ext cx="0" cy="0"/>
          <a:chOff x="0" y="0"/>
          <a:chExt cx="0" cy="0"/>
        </a:xfrm>
      </p:grpSpPr>
      <p:sp>
        <p:nvSpPr>
          <p:cNvPr id="109" name="Shape 109"/>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10" name="Shape 110"/>
          <p:cNvSpPr txBox="1"/>
          <p:nvPr>
            <p:ph idx="1" type="subTitle"/>
          </p:nvPr>
        </p:nvSpPr>
        <p:spPr>
          <a:xfrm>
            <a:off x="457172" y="1604841"/>
            <a:ext cx="8228700" cy="39777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Slide" type="blank">
  <p:cSld name="BLANK">
    <p:spTree>
      <p:nvGrpSpPr>
        <p:cNvPr id="111" name="Shape 111"/>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type="twoObj">
  <p:cSld name="TWO_OBJECTS">
    <p:spTree>
      <p:nvGrpSpPr>
        <p:cNvPr id="112" name="Shape 112"/>
        <p:cNvGrpSpPr/>
        <p:nvPr/>
      </p:nvGrpSpPr>
      <p:grpSpPr>
        <a:xfrm>
          <a:off x="0" y="0"/>
          <a:ext cx="0" cy="0"/>
          <a:chOff x="0" y="0"/>
          <a:chExt cx="0" cy="0"/>
        </a:xfrm>
      </p:grpSpPr>
      <p:sp>
        <p:nvSpPr>
          <p:cNvPr id="113" name="Shape 113"/>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14" name="Shape 114"/>
          <p:cNvSpPr txBox="1"/>
          <p:nvPr>
            <p:ph idx="1" type="body"/>
          </p:nvPr>
        </p:nvSpPr>
        <p:spPr>
          <a:xfrm>
            <a:off x="457172"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15" name="Shape 115"/>
          <p:cNvSpPr txBox="1"/>
          <p:nvPr>
            <p:ph idx="2" type="body"/>
          </p:nvPr>
        </p:nvSpPr>
        <p:spPr>
          <a:xfrm>
            <a:off x="4673927"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16" name="Shape 116"/>
        <p:cNvGrpSpPr/>
        <p:nvPr/>
      </p:nvGrpSpPr>
      <p:grpSpPr>
        <a:xfrm>
          <a:off x="0" y="0"/>
          <a:ext cx="0" cy="0"/>
          <a:chOff x="0" y="0"/>
          <a:chExt cx="0" cy="0"/>
        </a:xfrm>
      </p:grpSpPr>
      <p:sp>
        <p:nvSpPr>
          <p:cNvPr id="117" name="Shape 117"/>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entered Text" type="objOnly">
  <p:cSld name="OBJECT_ONLY">
    <p:spTree>
      <p:nvGrpSpPr>
        <p:cNvPr id="118" name="Shape 118"/>
        <p:cNvGrpSpPr/>
        <p:nvPr/>
      </p:nvGrpSpPr>
      <p:grpSpPr>
        <a:xfrm>
          <a:off x="0" y="0"/>
          <a:ext cx="0" cy="0"/>
          <a:chOff x="0" y="0"/>
          <a:chExt cx="0" cy="0"/>
        </a:xfrm>
      </p:grpSpPr>
      <p:sp>
        <p:nvSpPr>
          <p:cNvPr id="119" name="Shape 119"/>
          <p:cNvSpPr txBox="1"/>
          <p:nvPr>
            <p:ph idx="1" type="subTitle"/>
          </p:nvPr>
        </p:nvSpPr>
        <p:spPr>
          <a:xfrm>
            <a:off x="457172" y="273352"/>
            <a:ext cx="8228700" cy="5308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and Content" type="twoObjAndObj">
  <p:cSld name="TWO_OBJECTS_AND_OBJECT">
    <p:spTree>
      <p:nvGrpSpPr>
        <p:cNvPr id="120" name="Shape 120"/>
        <p:cNvGrpSpPr/>
        <p:nvPr/>
      </p:nvGrpSpPr>
      <p:grpSpPr>
        <a:xfrm>
          <a:off x="0" y="0"/>
          <a:ext cx="0" cy="0"/>
          <a:chOff x="0" y="0"/>
          <a:chExt cx="0" cy="0"/>
        </a:xfrm>
      </p:grpSpPr>
      <p:sp>
        <p:nvSpPr>
          <p:cNvPr id="121" name="Shape 121"/>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2" name="Shape 122"/>
          <p:cNvSpPr txBox="1"/>
          <p:nvPr>
            <p:ph idx="1" type="body"/>
          </p:nvPr>
        </p:nvSpPr>
        <p:spPr>
          <a:xfrm>
            <a:off x="457172"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3" name="Shape 123"/>
          <p:cNvSpPr txBox="1"/>
          <p:nvPr>
            <p:ph idx="2" type="body"/>
          </p:nvPr>
        </p:nvSpPr>
        <p:spPr>
          <a:xfrm>
            <a:off x="457172"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4" name="Shape 124"/>
          <p:cNvSpPr txBox="1"/>
          <p:nvPr>
            <p:ph idx="3" type="body"/>
          </p:nvPr>
        </p:nvSpPr>
        <p:spPr>
          <a:xfrm>
            <a:off x="4673927"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536633"/>
            <a:ext cx="8520600" cy="45552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and 2 Content" type="objAndTwoObj">
  <p:cSld name="OBJECT_AND_TWO_OBJECTS">
    <p:spTree>
      <p:nvGrpSpPr>
        <p:cNvPr id="125" name="Shape 125"/>
        <p:cNvGrpSpPr/>
        <p:nvPr/>
      </p:nvGrpSpPr>
      <p:grpSpPr>
        <a:xfrm>
          <a:off x="0" y="0"/>
          <a:ext cx="0" cy="0"/>
          <a:chOff x="0" y="0"/>
          <a:chExt cx="0" cy="0"/>
        </a:xfrm>
      </p:grpSpPr>
      <p:sp>
        <p:nvSpPr>
          <p:cNvPr id="126" name="Shape 126"/>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7" name="Shape 127"/>
          <p:cNvSpPr txBox="1"/>
          <p:nvPr>
            <p:ph idx="1" type="body"/>
          </p:nvPr>
        </p:nvSpPr>
        <p:spPr>
          <a:xfrm>
            <a:off x="457172"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8" name="Shape 128"/>
          <p:cNvSpPr txBox="1"/>
          <p:nvPr>
            <p:ph idx="2" type="body"/>
          </p:nvPr>
        </p:nvSpPr>
        <p:spPr>
          <a:xfrm>
            <a:off x="4673927"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9" name="Shape 129"/>
          <p:cNvSpPr txBox="1"/>
          <p:nvPr>
            <p:ph idx="3" type="body"/>
          </p:nvPr>
        </p:nvSpPr>
        <p:spPr>
          <a:xfrm>
            <a:off x="4673927"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over Content" type="twoObjOverTx">
  <p:cSld name="TWO_OBJECTS_OVER_TEXT">
    <p:spTree>
      <p:nvGrpSpPr>
        <p:cNvPr id="130" name="Shape 130"/>
        <p:cNvGrpSpPr/>
        <p:nvPr/>
      </p:nvGrpSpPr>
      <p:grpSpPr>
        <a:xfrm>
          <a:off x="0" y="0"/>
          <a:ext cx="0" cy="0"/>
          <a:chOff x="0" y="0"/>
          <a:chExt cx="0" cy="0"/>
        </a:xfrm>
      </p:grpSpPr>
      <p:sp>
        <p:nvSpPr>
          <p:cNvPr id="131" name="Shape 131"/>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2" name="Shape 132"/>
          <p:cNvSpPr txBox="1"/>
          <p:nvPr>
            <p:ph idx="1" type="body"/>
          </p:nvPr>
        </p:nvSpPr>
        <p:spPr>
          <a:xfrm>
            <a:off x="457172"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3" name="Shape 133"/>
          <p:cNvSpPr txBox="1"/>
          <p:nvPr>
            <p:ph idx="2" type="body"/>
          </p:nvPr>
        </p:nvSpPr>
        <p:spPr>
          <a:xfrm>
            <a:off x="4673927"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4" name="Shape 134"/>
          <p:cNvSpPr txBox="1"/>
          <p:nvPr>
            <p:ph idx="3" type="body"/>
          </p:nvPr>
        </p:nvSpPr>
        <p:spPr>
          <a:xfrm>
            <a:off x="457172" y="3682578"/>
            <a:ext cx="82287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over Content" type="objOverTx">
  <p:cSld name="OBJECT_OVER_TEXT">
    <p:spTree>
      <p:nvGrpSpPr>
        <p:cNvPr id="135" name="Shape 135"/>
        <p:cNvGrpSpPr/>
        <p:nvPr/>
      </p:nvGrpSpPr>
      <p:grpSpPr>
        <a:xfrm>
          <a:off x="0" y="0"/>
          <a:ext cx="0" cy="0"/>
          <a:chOff x="0" y="0"/>
          <a:chExt cx="0" cy="0"/>
        </a:xfrm>
      </p:grpSpPr>
      <p:sp>
        <p:nvSpPr>
          <p:cNvPr id="136" name="Shape 136"/>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7" name="Shape 137"/>
          <p:cNvSpPr txBox="1"/>
          <p:nvPr>
            <p:ph idx="1" type="body"/>
          </p:nvPr>
        </p:nvSpPr>
        <p:spPr>
          <a:xfrm>
            <a:off x="457172" y="1604841"/>
            <a:ext cx="82287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8" name="Shape 138"/>
          <p:cNvSpPr txBox="1"/>
          <p:nvPr>
            <p:ph idx="2" type="body"/>
          </p:nvPr>
        </p:nvSpPr>
        <p:spPr>
          <a:xfrm>
            <a:off x="457172" y="3682578"/>
            <a:ext cx="82287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4 Content" type="fourObj">
  <p:cSld name="FOUR_OBJECTS">
    <p:spTree>
      <p:nvGrpSpPr>
        <p:cNvPr id="139" name="Shape 139"/>
        <p:cNvGrpSpPr/>
        <p:nvPr/>
      </p:nvGrpSpPr>
      <p:grpSpPr>
        <a:xfrm>
          <a:off x="0" y="0"/>
          <a:ext cx="0" cy="0"/>
          <a:chOff x="0" y="0"/>
          <a:chExt cx="0" cy="0"/>
        </a:xfrm>
      </p:grpSpPr>
      <p:sp>
        <p:nvSpPr>
          <p:cNvPr id="140" name="Shape 140"/>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1" name="Shape 141"/>
          <p:cNvSpPr txBox="1"/>
          <p:nvPr>
            <p:ph idx="1" type="body"/>
          </p:nvPr>
        </p:nvSpPr>
        <p:spPr>
          <a:xfrm>
            <a:off x="457172"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2" name="Shape 142"/>
          <p:cNvSpPr txBox="1"/>
          <p:nvPr>
            <p:ph idx="2" type="body"/>
          </p:nvPr>
        </p:nvSpPr>
        <p:spPr>
          <a:xfrm>
            <a:off x="4673927"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3" name="Shape 143"/>
          <p:cNvSpPr txBox="1"/>
          <p:nvPr>
            <p:ph idx="3" type="body"/>
          </p:nvPr>
        </p:nvSpPr>
        <p:spPr>
          <a:xfrm>
            <a:off x="4673927"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4" name="Shape 144"/>
          <p:cNvSpPr txBox="1"/>
          <p:nvPr>
            <p:ph idx="4" type="body"/>
          </p:nvPr>
        </p:nvSpPr>
        <p:spPr>
          <a:xfrm>
            <a:off x="457172"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6 Content">
  <p:cSld name="Title, 6 Content">
    <p:spTree>
      <p:nvGrpSpPr>
        <p:cNvPr id="145" name="Shape 145"/>
        <p:cNvGrpSpPr/>
        <p:nvPr/>
      </p:nvGrpSpPr>
      <p:grpSpPr>
        <a:xfrm>
          <a:off x="0" y="0"/>
          <a:ext cx="0" cy="0"/>
          <a:chOff x="0" y="0"/>
          <a:chExt cx="0" cy="0"/>
        </a:xfrm>
      </p:grpSpPr>
      <p:sp>
        <p:nvSpPr>
          <p:cNvPr id="146" name="Shape 146"/>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7" name="Shape 147"/>
          <p:cNvSpPr txBox="1"/>
          <p:nvPr>
            <p:ph idx="1" type="body"/>
          </p:nvPr>
        </p:nvSpPr>
        <p:spPr>
          <a:xfrm>
            <a:off x="457172" y="1604841"/>
            <a:ext cx="82287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8" name="Shape 148"/>
          <p:cNvSpPr txBox="1"/>
          <p:nvPr>
            <p:ph idx="2" type="body"/>
          </p:nvPr>
        </p:nvSpPr>
        <p:spPr>
          <a:xfrm>
            <a:off x="457172" y="1604841"/>
            <a:ext cx="82287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9" name="Shape 149"/>
          <p:cNvSpPr/>
          <p:nvPr/>
        </p:nvSpPr>
        <p:spPr>
          <a:xfrm>
            <a:off x="457172" y="1604841"/>
            <a:ext cx="8228700" cy="39777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0" name="Shape 150"/>
          <p:cNvSpPr/>
          <p:nvPr/>
        </p:nvSpPr>
        <p:spPr>
          <a:xfrm>
            <a:off x="457172" y="1604841"/>
            <a:ext cx="8228700" cy="39777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536633"/>
            <a:ext cx="3999900" cy="4555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536633"/>
            <a:ext cx="3999900" cy="4555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740800"/>
            <a:ext cx="2808000" cy="1007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852800"/>
            <a:ext cx="2808000" cy="42393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600200"/>
            <a:ext cx="6367800" cy="54543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644233"/>
            <a:ext cx="4045200" cy="19764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3737433"/>
            <a:ext cx="4045200" cy="16467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965433"/>
            <a:ext cx="3837000" cy="49269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5640767"/>
            <a:ext cx="5998800" cy="8067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2" Type="http://schemas.openxmlformats.org/officeDocument/2006/relationships/theme" Target="../theme/theme4.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2" name="Shape 52"/>
          <p:cNvSpPr txBox="1"/>
          <p:nvPr>
            <p:ph idx="1"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3" name="Shape 53"/>
          <p:cNvSpPr txBox="1"/>
          <p:nvPr>
            <p:ph idx="10" type="dt"/>
          </p:nvPr>
        </p:nvSpPr>
        <p:spPr>
          <a:xfrm>
            <a:off x="457172" y="6247907"/>
            <a:ext cx="2130000" cy="472800"/>
          </a:xfrm>
          <a:prstGeom prst="rect">
            <a:avLst/>
          </a:prstGeom>
          <a:noFill/>
          <a:ln>
            <a:noFill/>
          </a:ln>
        </p:spPr>
        <p:txBody>
          <a:bodyPr anchorCtr="0" anchor="t"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4" name="Shape 54"/>
          <p:cNvSpPr txBox="1"/>
          <p:nvPr>
            <p:ph idx="11" type="ftr"/>
          </p:nvPr>
        </p:nvSpPr>
        <p:spPr>
          <a:xfrm>
            <a:off x="3127054" y="6247907"/>
            <a:ext cx="2898000" cy="472800"/>
          </a:xfrm>
          <a:prstGeom prst="rect">
            <a:avLst/>
          </a:prstGeom>
          <a:noFill/>
          <a:ln>
            <a:noFill/>
          </a:ln>
        </p:spPr>
        <p:txBody>
          <a:bodyPr anchorCtr="0" anchor="t"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5" name="Shape 55"/>
          <p:cNvSpPr txBox="1"/>
          <p:nvPr>
            <p:ph idx="12" type="sldNum"/>
          </p:nvPr>
        </p:nvSpPr>
        <p:spPr>
          <a:xfrm>
            <a:off x="6555842" y="6247907"/>
            <a:ext cx="2130000" cy="472800"/>
          </a:xfrm>
          <a:prstGeom prst="rect">
            <a:avLst/>
          </a:prstGeom>
          <a:noFill/>
          <a:ln>
            <a:noFill/>
          </a:ln>
        </p:spPr>
        <p:txBody>
          <a:bodyPr anchorCtr="0" anchor="t" bIns="0" lIns="0" spcFirstLastPara="1" rIns="0" wrap="square" tIns="0">
            <a:no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02" name="Shape 102"/>
        <p:cNvGrpSpPr/>
        <p:nvPr/>
      </p:nvGrpSpPr>
      <p:grpSpPr>
        <a:xfrm>
          <a:off x="0" y="0"/>
          <a:ext cx="0" cy="0"/>
          <a:chOff x="0" y="0"/>
          <a:chExt cx="0" cy="0"/>
        </a:xfrm>
      </p:grpSpPr>
      <p:sp>
        <p:nvSpPr>
          <p:cNvPr id="103" name="Shape 103"/>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4" name="Shape 104"/>
          <p:cNvSpPr txBox="1"/>
          <p:nvPr>
            <p:ph idx="1" type="body"/>
          </p:nvPr>
        </p:nvSpPr>
        <p:spPr>
          <a:xfrm>
            <a:off x="457172" y="1604841"/>
            <a:ext cx="82287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5" name="Shape 105"/>
          <p:cNvSpPr txBox="1"/>
          <p:nvPr>
            <p:ph idx="10" type="dt"/>
          </p:nvPr>
        </p:nvSpPr>
        <p:spPr>
          <a:xfrm>
            <a:off x="457172" y="6247907"/>
            <a:ext cx="2130300" cy="473100"/>
          </a:xfrm>
          <a:prstGeom prst="rect">
            <a:avLst/>
          </a:prstGeom>
          <a:noFill/>
          <a:ln>
            <a:noFill/>
          </a:ln>
        </p:spPr>
        <p:txBody>
          <a:bodyPr anchorCtr="0" anchor="t"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6" name="Shape 106"/>
          <p:cNvSpPr txBox="1"/>
          <p:nvPr>
            <p:ph idx="11" type="ftr"/>
          </p:nvPr>
        </p:nvSpPr>
        <p:spPr>
          <a:xfrm>
            <a:off x="3127054" y="6247907"/>
            <a:ext cx="2898000" cy="473100"/>
          </a:xfrm>
          <a:prstGeom prst="rect">
            <a:avLst/>
          </a:prstGeom>
          <a:noFill/>
          <a:ln>
            <a:noFill/>
          </a:ln>
        </p:spPr>
        <p:txBody>
          <a:bodyPr anchorCtr="0" anchor="t"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7" name="Shape 107"/>
          <p:cNvSpPr txBox="1"/>
          <p:nvPr>
            <p:ph idx="12" type="sldNum"/>
          </p:nvPr>
        </p:nvSpPr>
        <p:spPr>
          <a:xfrm>
            <a:off x="6555842" y="6247907"/>
            <a:ext cx="2130300" cy="473100"/>
          </a:xfrm>
          <a:prstGeom prst="rect">
            <a:avLst/>
          </a:prstGeom>
          <a:noFill/>
          <a:ln>
            <a:noFill/>
          </a:ln>
        </p:spPr>
        <p:txBody>
          <a:bodyPr anchorCtr="0" anchor="t" bIns="0" lIns="0" spcFirstLastPara="1" rIns="0" wrap="square" tIns="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10.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19.png"/><Relationship Id="rId6"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22.png"/><Relationship Id="rId5"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16.png"/><Relationship Id="rId5"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3.png"/><Relationship Id="rId5"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7.png"/><Relationship Id="rId5"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3.png"/><Relationship Id="rId5"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pic>
        <p:nvPicPr>
          <p:cNvPr id="155" name="Shape 155"/>
          <p:cNvPicPr preferRelativeResize="0"/>
          <p:nvPr/>
        </p:nvPicPr>
        <p:blipFill rotWithShape="1">
          <a:blip r:embed="rId3">
            <a:alphaModFix/>
          </a:blip>
          <a:srcRect b="0" l="0" r="0" t="0"/>
          <a:stretch/>
        </p:blipFill>
        <p:spPr>
          <a:xfrm>
            <a:off x="0" y="0"/>
            <a:ext cx="2281044" cy="1144980"/>
          </a:xfrm>
          <a:prstGeom prst="rect">
            <a:avLst/>
          </a:prstGeom>
          <a:noFill/>
          <a:ln>
            <a:noFill/>
          </a:ln>
        </p:spPr>
      </p:pic>
      <p:sp>
        <p:nvSpPr>
          <p:cNvPr id="156" name="Shape 156"/>
          <p:cNvSpPr txBox="1"/>
          <p:nvPr/>
        </p:nvSpPr>
        <p:spPr>
          <a:xfrm>
            <a:off x="508747" y="2448089"/>
            <a:ext cx="8153400" cy="2356800"/>
          </a:xfrm>
          <a:prstGeom prst="rect">
            <a:avLst/>
          </a:prstGeom>
          <a:noFill/>
          <a:ln>
            <a:noFill/>
          </a:ln>
        </p:spPr>
        <p:txBody>
          <a:bodyPr anchorCtr="0" anchor="t" bIns="0" lIns="0" spcFirstLastPara="1" rIns="0" wrap="square" tIns="27000">
            <a:noAutofit/>
          </a:bodyPr>
          <a:lstStyle/>
          <a:p>
            <a:pPr indent="0" lvl="0" marL="0" marR="0" rtl="0" algn="ctr">
              <a:lnSpc>
                <a:spcPct val="100000"/>
              </a:lnSpc>
              <a:spcBef>
                <a:spcPts val="0"/>
              </a:spcBef>
              <a:spcAft>
                <a:spcPts val="0"/>
              </a:spcAft>
              <a:buClr>
                <a:srgbClr val="000000"/>
              </a:buClr>
              <a:buSzPts val="1100"/>
              <a:buFont typeface="Arial"/>
              <a:buNone/>
            </a:pPr>
            <a:r>
              <a:rPr b="1" lang="en" sz="6500">
                <a:solidFill>
                  <a:srgbClr val="08D0C4"/>
                </a:solidFill>
                <a:latin typeface="Helvetica Neue"/>
                <a:ea typeface="Helvetica Neue"/>
                <a:cs typeface="Helvetica Neue"/>
                <a:sym typeface="Helvetica Neue"/>
              </a:rPr>
              <a:t>Sow and Grow</a:t>
            </a:r>
            <a:endParaRPr b="1" i="0" sz="6500" u="none" cap="none" strike="noStrike">
              <a:solidFill>
                <a:srgbClr val="08D0C4"/>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pic>
        <p:nvPicPr>
          <p:cNvPr id="231" name="Shape 231"/>
          <p:cNvPicPr preferRelativeResize="0"/>
          <p:nvPr/>
        </p:nvPicPr>
        <p:blipFill rotWithShape="1">
          <a:blip r:embed="rId3">
            <a:alphaModFix/>
          </a:blip>
          <a:srcRect b="0" l="0" r="0" t="0"/>
          <a:stretch/>
        </p:blipFill>
        <p:spPr>
          <a:xfrm>
            <a:off x="0" y="0"/>
            <a:ext cx="1710963" cy="858825"/>
          </a:xfrm>
          <a:prstGeom prst="rect">
            <a:avLst/>
          </a:prstGeom>
          <a:noFill/>
          <a:ln>
            <a:noFill/>
          </a:ln>
        </p:spPr>
      </p:pic>
      <p:graphicFrame>
        <p:nvGraphicFramePr>
          <p:cNvPr id="232" name="Shape 232"/>
          <p:cNvGraphicFramePr/>
          <p:nvPr/>
        </p:nvGraphicFramePr>
        <p:xfrm>
          <a:off x="822926" y="1532713"/>
          <a:ext cx="3000000" cy="3000000"/>
        </p:xfrm>
        <a:graphic>
          <a:graphicData uri="http://schemas.openxmlformats.org/drawingml/2006/table">
            <a:tbl>
              <a:tblPr>
                <a:noFill/>
                <a:tableStyleId>{43A6BC80-A027-4648-8B34-6C734C036768}</a:tableStyleId>
              </a:tblPr>
              <a:tblGrid>
                <a:gridCol w="3749075"/>
                <a:gridCol w="3749075"/>
              </a:tblGrid>
              <a:tr h="232010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1.</a:t>
                      </a:r>
                      <a:r>
                        <a:rPr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Setup the system as before.</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r h="254797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2. </a:t>
                      </a:r>
                      <a:r>
                        <a:rPr lang="en" sz="2000">
                          <a:latin typeface="Helvetica Neue"/>
                          <a:ea typeface="Helvetica Neue"/>
                          <a:cs typeface="Helvetica Neue"/>
                          <a:sym typeface="Helvetica Neue"/>
                        </a:rPr>
                        <a:t>Place a glass with some water in front of the camera.</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bl>
          </a:graphicData>
        </a:graphic>
      </p:graphicFrame>
      <p:sp>
        <p:nvSpPr>
          <p:cNvPr id="233" name="Shape 233"/>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Challenge 1</a:t>
            </a:r>
            <a:endParaRPr b="1" i="0" sz="4200" u="none" cap="none" strike="noStrike">
              <a:solidFill>
                <a:srgbClr val="08D0C4"/>
              </a:solidFill>
              <a:latin typeface="Helvetica Neue"/>
              <a:ea typeface="Helvetica Neue"/>
              <a:cs typeface="Helvetica Neue"/>
              <a:sym typeface="Helvetica Neue"/>
            </a:endParaRPr>
          </a:p>
        </p:txBody>
      </p:sp>
      <p:pic>
        <p:nvPicPr>
          <p:cNvPr id="234" name="Shape 234"/>
          <p:cNvPicPr preferRelativeResize="0"/>
          <p:nvPr/>
        </p:nvPicPr>
        <p:blipFill>
          <a:blip r:embed="rId4">
            <a:alphaModFix/>
          </a:blip>
          <a:stretch>
            <a:fillRect/>
          </a:stretch>
        </p:blipFill>
        <p:spPr>
          <a:xfrm>
            <a:off x="5142250" y="1780626"/>
            <a:ext cx="2895075" cy="1571273"/>
          </a:xfrm>
          <a:prstGeom prst="rect">
            <a:avLst/>
          </a:prstGeom>
          <a:noFill/>
          <a:ln>
            <a:noFill/>
          </a:ln>
        </p:spPr>
      </p:pic>
      <p:pic>
        <p:nvPicPr>
          <p:cNvPr id="235" name="Shape 235"/>
          <p:cNvPicPr preferRelativeResize="0"/>
          <p:nvPr/>
        </p:nvPicPr>
        <p:blipFill>
          <a:blip r:embed="rId5">
            <a:alphaModFix/>
          </a:blip>
          <a:stretch>
            <a:fillRect/>
          </a:stretch>
        </p:blipFill>
        <p:spPr>
          <a:xfrm>
            <a:off x="5307925" y="4091393"/>
            <a:ext cx="2563725" cy="20237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pic>
        <p:nvPicPr>
          <p:cNvPr id="240" name="Shape 240"/>
          <p:cNvPicPr preferRelativeResize="0"/>
          <p:nvPr/>
        </p:nvPicPr>
        <p:blipFill rotWithShape="1">
          <a:blip r:embed="rId3">
            <a:alphaModFix/>
          </a:blip>
          <a:srcRect b="0" l="0" r="0" t="0"/>
          <a:stretch/>
        </p:blipFill>
        <p:spPr>
          <a:xfrm>
            <a:off x="0" y="0"/>
            <a:ext cx="1710963" cy="858825"/>
          </a:xfrm>
          <a:prstGeom prst="rect">
            <a:avLst/>
          </a:prstGeom>
          <a:noFill/>
          <a:ln>
            <a:noFill/>
          </a:ln>
        </p:spPr>
      </p:pic>
      <p:graphicFrame>
        <p:nvGraphicFramePr>
          <p:cNvPr id="241" name="Shape 241"/>
          <p:cNvGraphicFramePr/>
          <p:nvPr/>
        </p:nvGraphicFramePr>
        <p:xfrm>
          <a:off x="822926" y="1532738"/>
          <a:ext cx="3000000" cy="3000000"/>
        </p:xfrm>
        <a:graphic>
          <a:graphicData uri="http://schemas.openxmlformats.org/drawingml/2006/table">
            <a:tbl>
              <a:tblPr>
                <a:noFill/>
                <a:tableStyleId>{43A6BC80-A027-4648-8B34-6C734C036768}</a:tableStyleId>
              </a:tblPr>
              <a:tblGrid>
                <a:gridCol w="3798900"/>
                <a:gridCol w="3699250"/>
              </a:tblGrid>
              <a:tr h="115017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3.</a:t>
                      </a:r>
                      <a:r>
                        <a:rPr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Set the Interval block to trigger every 20 seconds</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r h="187060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4. </a:t>
                      </a:r>
                      <a:r>
                        <a:rPr lang="en" sz="2000">
                          <a:latin typeface="Helvetica Neue"/>
                          <a:ea typeface="Helvetica Neue"/>
                          <a:cs typeface="Helvetica Neue"/>
                          <a:sym typeface="Helvetica Neue"/>
                        </a:rPr>
                        <a:t>Put a small amount of sugar in the water and start the system</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r h="184727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5. </a:t>
                      </a:r>
                      <a:r>
                        <a:rPr lang="en" sz="2000">
                          <a:latin typeface="Helvetica Neue"/>
                          <a:ea typeface="Helvetica Neue"/>
                          <a:cs typeface="Helvetica Neue"/>
                          <a:sym typeface="Helvetica Neue"/>
                        </a:rPr>
                        <a:t>After 3 minutes look at the pictures</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bl>
          </a:graphicData>
        </a:graphic>
      </p:graphicFrame>
      <p:sp>
        <p:nvSpPr>
          <p:cNvPr id="242" name="Shape 242"/>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Challenge 1</a:t>
            </a:r>
            <a:endParaRPr b="1" i="0" sz="4200" u="none" cap="none" strike="noStrike">
              <a:solidFill>
                <a:srgbClr val="08D0C4"/>
              </a:solidFill>
              <a:latin typeface="Helvetica Neue"/>
              <a:ea typeface="Helvetica Neue"/>
              <a:cs typeface="Helvetica Neue"/>
              <a:sym typeface="Helvetica Neue"/>
            </a:endParaRPr>
          </a:p>
        </p:txBody>
      </p:sp>
      <p:pic>
        <p:nvPicPr>
          <p:cNvPr id="243" name="Shape 243"/>
          <p:cNvPicPr preferRelativeResize="0"/>
          <p:nvPr/>
        </p:nvPicPr>
        <p:blipFill>
          <a:blip r:embed="rId4">
            <a:alphaModFix/>
          </a:blip>
          <a:stretch>
            <a:fillRect/>
          </a:stretch>
        </p:blipFill>
        <p:spPr>
          <a:xfrm>
            <a:off x="5381225" y="1566475"/>
            <a:ext cx="2074550" cy="1073177"/>
          </a:xfrm>
          <a:prstGeom prst="rect">
            <a:avLst/>
          </a:prstGeom>
          <a:noFill/>
          <a:ln>
            <a:noFill/>
          </a:ln>
        </p:spPr>
      </p:pic>
      <p:pic>
        <p:nvPicPr>
          <p:cNvPr id="244" name="Shape 244"/>
          <p:cNvPicPr preferRelativeResize="0"/>
          <p:nvPr/>
        </p:nvPicPr>
        <p:blipFill>
          <a:blip r:embed="rId5">
            <a:alphaModFix/>
          </a:blip>
          <a:stretch>
            <a:fillRect/>
          </a:stretch>
        </p:blipFill>
        <p:spPr>
          <a:xfrm>
            <a:off x="5490025" y="2934100"/>
            <a:ext cx="1856951" cy="1554950"/>
          </a:xfrm>
          <a:prstGeom prst="rect">
            <a:avLst/>
          </a:prstGeom>
          <a:noFill/>
          <a:ln>
            <a:noFill/>
          </a:ln>
        </p:spPr>
      </p:pic>
      <p:pic>
        <p:nvPicPr>
          <p:cNvPr id="245" name="Shape 245"/>
          <p:cNvPicPr preferRelativeResize="0"/>
          <p:nvPr/>
        </p:nvPicPr>
        <p:blipFill>
          <a:blip r:embed="rId6">
            <a:alphaModFix/>
          </a:blip>
          <a:stretch>
            <a:fillRect/>
          </a:stretch>
        </p:blipFill>
        <p:spPr>
          <a:xfrm>
            <a:off x="5490025" y="4707300"/>
            <a:ext cx="1856950" cy="155071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pic>
        <p:nvPicPr>
          <p:cNvPr id="250" name="Shape 250"/>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51" name="Shape 251"/>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252" name="Shape 252"/>
          <p:cNvSpPr txBox="1"/>
          <p:nvPr/>
        </p:nvSpPr>
        <p:spPr>
          <a:xfrm>
            <a:off x="412125" y="1935125"/>
            <a:ext cx="8705400" cy="36846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rPr b="1" i="1" lang="en" sz="2400">
                <a:solidFill>
                  <a:schemeClr val="dk1"/>
                </a:solidFill>
                <a:latin typeface="Helvetica Neue"/>
                <a:ea typeface="Helvetica Neue"/>
                <a:cs typeface="Helvetica Neue"/>
                <a:sym typeface="Helvetica Neue"/>
              </a:rPr>
              <a:t>1. Why can we not see the sugar dissolve before our eyes? </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Because they are very small </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Because the change happens too gradually</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Because it is difficult to see</a:t>
            </a:r>
            <a:endParaRPr b="1"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rPr b="1" i="1" lang="en" sz="2400">
                <a:solidFill>
                  <a:schemeClr val="dk1"/>
                </a:solidFill>
                <a:latin typeface="Helvetica Neue"/>
                <a:ea typeface="Helvetica Neue"/>
                <a:cs typeface="Helvetica Neue"/>
                <a:sym typeface="Helvetica Neue"/>
              </a:rPr>
              <a:t>2. Why can we see how the sugar dissolved when we look at the photos?</a:t>
            </a:r>
            <a:endParaRPr b="1" i="1" sz="2400">
              <a:solidFill>
                <a:schemeClr val="dk1"/>
              </a:solidFill>
              <a:latin typeface="Helvetica Neue"/>
              <a:ea typeface="Helvetica Neue"/>
              <a:cs typeface="Helvetica Neue"/>
              <a:sym typeface="Helvetica Neue"/>
            </a:endParaRPr>
          </a:p>
          <a:p>
            <a:pPr indent="0" lvl="0" marL="0" rtl="0">
              <a:spcBef>
                <a:spcPts val="1000"/>
              </a:spcBef>
              <a:spcAft>
                <a:spcPts val="0"/>
              </a:spcAft>
              <a:buNone/>
            </a:pPr>
            <a:r>
              <a:t/>
            </a:r>
            <a:endParaRPr sz="6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Because the photos shows a slow change all at once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Because the camera can see better than our eyes</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Because the computers makes it easier to see</a:t>
            </a:r>
            <a:endParaRPr b="1"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1000">
              <a:solidFill>
                <a:schemeClr val="dk1"/>
              </a:solidFill>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pic>
        <p:nvPicPr>
          <p:cNvPr id="257" name="Shape 257"/>
          <p:cNvPicPr preferRelativeResize="0"/>
          <p:nvPr/>
        </p:nvPicPr>
        <p:blipFill rotWithShape="1">
          <a:blip r:embed="rId3">
            <a:alphaModFix/>
          </a:blip>
          <a:srcRect b="0" l="0" r="0" t="0"/>
          <a:stretch/>
        </p:blipFill>
        <p:spPr>
          <a:xfrm>
            <a:off x="0" y="0"/>
            <a:ext cx="1710963" cy="858825"/>
          </a:xfrm>
          <a:prstGeom prst="rect">
            <a:avLst/>
          </a:prstGeom>
          <a:noFill/>
          <a:ln>
            <a:noFill/>
          </a:ln>
        </p:spPr>
      </p:pic>
      <p:graphicFrame>
        <p:nvGraphicFramePr>
          <p:cNvPr id="258" name="Shape 258"/>
          <p:cNvGraphicFramePr/>
          <p:nvPr/>
        </p:nvGraphicFramePr>
        <p:xfrm>
          <a:off x="822938" y="3869538"/>
          <a:ext cx="3000000" cy="3000000"/>
        </p:xfrm>
        <a:graphic>
          <a:graphicData uri="http://schemas.openxmlformats.org/drawingml/2006/table">
            <a:tbl>
              <a:tblPr>
                <a:noFill/>
                <a:tableStyleId>{43A6BC80-A027-4648-8B34-6C734C036768}</a:tableStyleId>
              </a:tblPr>
              <a:tblGrid>
                <a:gridCol w="3566375"/>
                <a:gridCol w="3931725"/>
              </a:tblGrid>
              <a:tr h="1926900">
                <a:tc>
                  <a:txBody>
                    <a:bodyPr>
                      <a:noAutofit/>
                    </a:bodyPr>
                    <a:lstStyle/>
                    <a:p>
                      <a:pPr indent="0" lvl="0" marL="0" marR="0" rtl="0" algn="l">
                        <a:lnSpc>
                          <a:spcPct val="115000"/>
                        </a:lnSpc>
                        <a:spcBef>
                          <a:spcPts val="0"/>
                        </a:spcBef>
                        <a:spcAft>
                          <a:spcPts val="0"/>
                        </a:spcAft>
                        <a:buNone/>
                      </a:pPr>
                      <a:r>
                        <a:rPr b="1" lang="en" sz="2000">
                          <a:latin typeface="Helvetica Neue"/>
                          <a:ea typeface="Helvetica Neue"/>
                          <a:cs typeface="Helvetica Neue"/>
                          <a:sym typeface="Helvetica Neue"/>
                        </a:rPr>
                        <a:t>Step 1.</a:t>
                      </a:r>
                      <a:r>
                        <a:rPr lang="en" sz="2000">
                          <a:latin typeface="Helvetica Neue"/>
                          <a:ea typeface="Helvetica Neue"/>
                          <a:cs typeface="Helvetica Neue"/>
                          <a:sym typeface="Helvetica Neue"/>
                        </a:rPr>
                        <a:t> Edit the Settings of the Time Trigger bock so that they capture the sugar dissolving.</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bl>
          </a:graphicData>
        </a:graphic>
      </p:graphicFrame>
      <p:sp>
        <p:nvSpPr>
          <p:cNvPr id="259" name="Shape 259"/>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                </a:t>
            </a:r>
            <a:r>
              <a:rPr b="1" lang="en" sz="4200">
                <a:solidFill>
                  <a:srgbClr val="08D0C4"/>
                </a:solidFill>
                <a:latin typeface="Helvetica Neue"/>
                <a:ea typeface="Helvetica Neue"/>
                <a:cs typeface="Helvetica Neue"/>
                <a:sym typeface="Helvetica Neue"/>
              </a:rPr>
              <a:t>Challenge 1- Debug it!</a:t>
            </a:r>
            <a:endParaRPr b="1" i="0" sz="4200" u="none" cap="none" strike="noStrike">
              <a:solidFill>
                <a:srgbClr val="08D0C4"/>
              </a:solidFill>
              <a:latin typeface="Helvetica Neue"/>
              <a:ea typeface="Helvetica Neue"/>
              <a:cs typeface="Helvetica Neue"/>
              <a:sym typeface="Helvetica Neue"/>
            </a:endParaRPr>
          </a:p>
        </p:txBody>
      </p:sp>
      <p:sp>
        <p:nvSpPr>
          <p:cNvPr id="260" name="Shape 260"/>
          <p:cNvSpPr txBox="1"/>
          <p:nvPr/>
        </p:nvSpPr>
        <p:spPr>
          <a:xfrm>
            <a:off x="757725" y="1161800"/>
            <a:ext cx="8823900" cy="3000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 sz="2000">
                <a:solidFill>
                  <a:schemeClr val="dk1"/>
                </a:solidFill>
                <a:latin typeface="Helvetica Neue"/>
                <a:ea typeface="Helvetica Neue"/>
                <a:cs typeface="Helvetica Neue"/>
                <a:sym typeface="Helvetica Neue"/>
              </a:rPr>
              <a:t>The Intervals are too long or too short to capture the sugar dissolving. </a:t>
            </a:r>
            <a:endParaRPr b="1" sz="20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2000">
                <a:solidFill>
                  <a:schemeClr val="dk1"/>
                </a:solidFill>
                <a:latin typeface="Helvetica Neue"/>
                <a:ea typeface="Helvetica Neue"/>
                <a:cs typeface="Helvetica Neue"/>
                <a:sym typeface="Helvetica Neue"/>
              </a:rPr>
              <a:t>This will depend on:</a:t>
            </a:r>
            <a:endParaRPr b="1" sz="2000">
              <a:latin typeface="Helvetica Neue"/>
              <a:ea typeface="Helvetica Neue"/>
              <a:cs typeface="Helvetica Neue"/>
              <a:sym typeface="Helvetica Neue"/>
            </a:endParaRPr>
          </a:p>
          <a:p>
            <a:pPr indent="0" lvl="0" marL="0" rtl="0">
              <a:spcBef>
                <a:spcPts val="0"/>
              </a:spcBef>
              <a:spcAft>
                <a:spcPts val="0"/>
              </a:spcAft>
              <a:buNone/>
            </a:pPr>
            <a:r>
              <a:t/>
            </a:r>
            <a:endParaRPr b="1" sz="2000">
              <a:latin typeface="Helvetica Neue"/>
              <a:ea typeface="Helvetica Neue"/>
              <a:cs typeface="Helvetica Neue"/>
              <a:sym typeface="Helvetica Neue"/>
            </a:endParaRPr>
          </a:p>
          <a:p>
            <a:pPr indent="-355600" lvl="0" marL="457200" rtl="0">
              <a:lnSpc>
                <a:spcPct val="115000"/>
              </a:lnSpc>
              <a:spcBef>
                <a:spcPts val="0"/>
              </a:spcBef>
              <a:spcAft>
                <a:spcPts val="0"/>
              </a:spcAft>
              <a:buClr>
                <a:schemeClr val="dk1"/>
              </a:buClr>
              <a:buSzPts val="2000"/>
              <a:buFont typeface="Helvetica Neue"/>
              <a:buChar char="●"/>
            </a:pPr>
            <a:r>
              <a:rPr b="1" lang="en" sz="2000">
                <a:solidFill>
                  <a:schemeClr val="dk1"/>
                </a:solidFill>
                <a:latin typeface="Helvetica Neue"/>
                <a:ea typeface="Helvetica Neue"/>
                <a:cs typeface="Helvetica Neue"/>
                <a:sym typeface="Helvetica Neue"/>
              </a:rPr>
              <a:t>the type of sugar</a:t>
            </a:r>
            <a:endParaRPr b="1" sz="2000">
              <a:solidFill>
                <a:schemeClr val="dk1"/>
              </a:solidFill>
              <a:latin typeface="Helvetica Neue"/>
              <a:ea typeface="Helvetica Neue"/>
              <a:cs typeface="Helvetica Neue"/>
              <a:sym typeface="Helvetica Neue"/>
            </a:endParaRPr>
          </a:p>
          <a:p>
            <a:pPr indent="-355600" lvl="0" marL="457200" rtl="0">
              <a:lnSpc>
                <a:spcPct val="115000"/>
              </a:lnSpc>
              <a:spcBef>
                <a:spcPts val="0"/>
              </a:spcBef>
              <a:spcAft>
                <a:spcPts val="0"/>
              </a:spcAft>
              <a:buClr>
                <a:schemeClr val="dk1"/>
              </a:buClr>
              <a:buSzPts val="2000"/>
              <a:buFont typeface="Helvetica Neue"/>
              <a:buChar char="●"/>
            </a:pPr>
            <a:r>
              <a:rPr b="1" lang="en" sz="2000">
                <a:solidFill>
                  <a:schemeClr val="dk1"/>
                </a:solidFill>
                <a:latin typeface="Helvetica Neue"/>
                <a:ea typeface="Helvetica Neue"/>
                <a:cs typeface="Helvetica Neue"/>
                <a:sym typeface="Helvetica Neue"/>
              </a:rPr>
              <a:t>the temperature if the water</a:t>
            </a:r>
            <a:endParaRPr b="1" sz="2000">
              <a:solidFill>
                <a:schemeClr val="dk1"/>
              </a:solidFill>
              <a:latin typeface="Helvetica Neue"/>
              <a:ea typeface="Helvetica Neue"/>
              <a:cs typeface="Helvetica Neue"/>
              <a:sym typeface="Helvetica Neue"/>
            </a:endParaRPr>
          </a:p>
          <a:p>
            <a:pPr indent="-355600" lvl="0" marL="457200" rtl="0">
              <a:lnSpc>
                <a:spcPct val="115000"/>
              </a:lnSpc>
              <a:spcBef>
                <a:spcPts val="0"/>
              </a:spcBef>
              <a:spcAft>
                <a:spcPts val="0"/>
              </a:spcAft>
              <a:buClr>
                <a:schemeClr val="dk1"/>
              </a:buClr>
              <a:buSzPts val="2000"/>
              <a:buFont typeface="Helvetica Neue"/>
              <a:buChar char="●"/>
            </a:pPr>
            <a:r>
              <a:rPr b="1" lang="en" sz="2000">
                <a:solidFill>
                  <a:schemeClr val="dk1"/>
                </a:solidFill>
                <a:latin typeface="Helvetica Neue"/>
                <a:ea typeface="Helvetica Neue"/>
                <a:cs typeface="Helvetica Neue"/>
                <a:sym typeface="Helvetica Neue"/>
              </a:rPr>
              <a:t>the amount of sugar</a:t>
            </a:r>
            <a:endParaRPr b="1" sz="2000">
              <a:latin typeface="Helvetica Neue"/>
              <a:ea typeface="Helvetica Neue"/>
              <a:cs typeface="Helvetica Neue"/>
              <a:sym typeface="Helvetica Neue"/>
            </a:endParaRPr>
          </a:p>
        </p:txBody>
      </p:sp>
      <p:pic>
        <p:nvPicPr>
          <p:cNvPr id="261" name="Shape 261"/>
          <p:cNvPicPr preferRelativeResize="0"/>
          <p:nvPr/>
        </p:nvPicPr>
        <p:blipFill>
          <a:blip r:embed="rId4">
            <a:alphaModFix/>
          </a:blip>
          <a:stretch>
            <a:fillRect/>
          </a:stretch>
        </p:blipFill>
        <p:spPr>
          <a:xfrm>
            <a:off x="4680550" y="4002987"/>
            <a:ext cx="3208975" cy="16600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pic>
        <p:nvPicPr>
          <p:cNvPr id="266" name="Shape 266"/>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67" name="Shape 267"/>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268" name="Shape 268"/>
          <p:cNvGraphicFramePr/>
          <p:nvPr/>
        </p:nvGraphicFramePr>
        <p:xfrm>
          <a:off x="822951" y="1532713"/>
          <a:ext cx="3000000" cy="3000000"/>
        </p:xfrm>
        <a:graphic>
          <a:graphicData uri="http://schemas.openxmlformats.org/drawingml/2006/table">
            <a:tbl>
              <a:tblPr>
                <a:noFill/>
                <a:tableStyleId>{43A6BC80-A027-4648-8B34-6C734C036768}</a:tableStyleId>
              </a:tblPr>
              <a:tblGrid>
                <a:gridCol w="4512875"/>
                <a:gridCol w="2985225"/>
              </a:tblGrid>
              <a:tr h="3088125">
                <a:tc>
                  <a:txBody>
                    <a:bodyPr>
                      <a:noAutofit/>
                    </a:bodyPr>
                    <a:lstStyle/>
                    <a:p>
                      <a:pPr indent="0" lvl="0" marL="0" marR="0" rtl="0" algn="l">
                        <a:lnSpc>
                          <a:spcPct val="115000"/>
                        </a:lnSpc>
                        <a:spcBef>
                          <a:spcPts val="0"/>
                        </a:spcBef>
                        <a:spcAft>
                          <a:spcPts val="0"/>
                        </a:spcAft>
                        <a:buNone/>
                      </a:pPr>
                      <a:r>
                        <a:rPr b="1" lang="en" sz="2000">
                          <a:latin typeface="Helvetica Neue"/>
                          <a:ea typeface="Helvetica Neue"/>
                          <a:cs typeface="Helvetica Neue"/>
                          <a:sym typeface="Helvetica Neue"/>
                        </a:rPr>
                        <a:t>Step 1 (pre-task). </a:t>
                      </a:r>
                      <a:endParaRPr sz="20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lang="en" sz="2000">
                          <a:latin typeface="Helvetica Neue"/>
                          <a:ea typeface="Helvetica Neue"/>
                          <a:cs typeface="Helvetica Neue"/>
                          <a:sym typeface="Helvetica Neue"/>
                        </a:rPr>
                        <a:t>Make an environment for cress seeds to grow:</a:t>
                      </a:r>
                      <a:endParaRPr sz="2000">
                        <a:latin typeface="Helvetica Neue"/>
                        <a:ea typeface="Helvetica Neue"/>
                        <a:cs typeface="Helvetica Neue"/>
                        <a:sym typeface="Helvetica Neue"/>
                      </a:endParaRPr>
                    </a:p>
                    <a:p>
                      <a:pPr indent="-355600" lvl="0" marL="457200" rtl="0">
                        <a:spcBef>
                          <a:spcPts val="0"/>
                        </a:spcBef>
                        <a:spcAft>
                          <a:spcPts val="0"/>
                        </a:spcAft>
                        <a:buClr>
                          <a:schemeClr val="dk1"/>
                        </a:buClr>
                        <a:buSzPts val="2000"/>
                        <a:buFont typeface="Helvetica Neue"/>
                        <a:buChar char="●"/>
                      </a:pPr>
                      <a:r>
                        <a:rPr lang="en" sz="2000">
                          <a:latin typeface="Helvetica Neue"/>
                          <a:ea typeface="Helvetica Neue"/>
                          <a:cs typeface="Helvetica Neue"/>
                          <a:sym typeface="Helvetica Neue"/>
                        </a:rPr>
                        <a:t>Get a yoghurt pot</a:t>
                      </a:r>
                      <a:endParaRPr sz="2000">
                        <a:latin typeface="Helvetica Neue"/>
                        <a:ea typeface="Helvetica Neue"/>
                        <a:cs typeface="Helvetica Neue"/>
                        <a:sym typeface="Helvetica Neue"/>
                      </a:endParaRPr>
                    </a:p>
                    <a:p>
                      <a:pPr indent="-355600" lvl="0" marL="457200" rtl="0">
                        <a:spcBef>
                          <a:spcPts val="0"/>
                        </a:spcBef>
                        <a:spcAft>
                          <a:spcPts val="0"/>
                        </a:spcAft>
                        <a:buClr>
                          <a:schemeClr val="dk1"/>
                        </a:buClr>
                        <a:buSzPts val="2000"/>
                        <a:buFont typeface="Helvetica Neue"/>
                        <a:buChar char="●"/>
                      </a:pPr>
                      <a:r>
                        <a:rPr lang="en" sz="2000">
                          <a:latin typeface="Helvetica Neue"/>
                          <a:ea typeface="Helvetica Neue"/>
                          <a:cs typeface="Helvetica Neue"/>
                          <a:sym typeface="Helvetica Neue"/>
                        </a:rPr>
                        <a:t>Put wet kitchen roll in the bottom and damp cotton wool on top</a:t>
                      </a:r>
                      <a:endParaRPr sz="2000">
                        <a:latin typeface="Helvetica Neue"/>
                        <a:ea typeface="Helvetica Neue"/>
                        <a:cs typeface="Helvetica Neue"/>
                        <a:sym typeface="Helvetica Neue"/>
                      </a:endParaRPr>
                    </a:p>
                    <a:p>
                      <a:pPr indent="-355600" lvl="0" marL="457200" rtl="0">
                        <a:spcBef>
                          <a:spcPts val="0"/>
                        </a:spcBef>
                        <a:spcAft>
                          <a:spcPts val="0"/>
                        </a:spcAft>
                        <a:buClr>
                          <a:schemeClr val="dk1"/>
                        </a:buClr>
                        <a:buSzPts val="2000"/>
                        <a:buFont typeface="Helvetica Neue"/>
                        <a:buChar char="●"/>
                      </a:pPr>
                      <a:r>
                        <a:rPr lang="en" sz="2000">
                          <a:latin typeface="Helvetica Neue"/>
                          <a:ea typeface="Helvetica Neue"/>
                          <a:cs typeface="Helvetica Neue"/>
                          <a:sym typeface="Helvetica Neue"/>
                        </a:rPr>
                        <a:t>Place cress seeds on top and put near a window to grow</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r h="177995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2. </a:t>
                      </a:r>
                      <a:r>
                        <a:rPr lang="en" sz="2000">
                          <a:latin typeface="Helvetica Neue"/>
                          <a:ea typeface="Helvetica Neue"/>
                          <a:cs typeface="Helvetica Neue"/>
                          <a:sym typeface="Helvetica Neue"/>
                        </a:rPr>
                        <a:t>Make sure you have completed Step 1 and have a yoghurt pot with cress seeds in it, ready to grow.</a:t>
                      </a:r>
                      <a:endParaRPr sz="1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bl>
          </a:graphicData>
        </a:graphic>
      </p:graphicFrame>
      <p:sp>
        <p:nvSpPr>
          <p:cNvPr id="269" name="Shape 269"/>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                                  Challenge 2</a:t>
            </a:r>
            <a:endParaRPr b="1" i="0" sz="4200" u="none" cap="none" strike="noStrike">
              <a:solidFill>
                <a:srgbClr val="08D0C4"/>
              </a:solidFill>
              <a:latin typeface="Helvetica Neue"/>
              <a:ea typeface="Helvetica Neue"/>
              <a:cs typeface="Helvetica Neue"/>
              <a:sym typeface="Helvetica Neue"/>
            </a:endParaRPr>
          </a:p>
        </p:txBody>
      </p:sp>
      <p:pic>
        <p:nvPicPr>
          <p:cNvPr id="270" name="Shape 270"/>
          <p:cNvPicPr preferRelativeResize="0"/>
          <p:nvPr/>
        </p:nvPicPr>
        <p:blipFill>
          <a:blip r:embed="rId4">
            <a:alphaModFix/>
          </a:blip>
          <a:stretch>
            <a:fillRect/>
          </a:stretch>
        </p:blipFill>
        <p:spPr>
          <a:xfrm>
            <a:off x="5745625" y="2178225"/>
            <a:ext cx="2255375" cy="1757425"/>
          </a:xfrm>
          <a:prstGeom prst="rect">
            <a:avLst/>
          </a:prstGeom>
          <a:noFill/>
          <a:ln>
            <a:noFill/>
          </a:ln>
        </p:spPr>
      </p:pic>
      <p:pic>
        <p:nvPicPr>
          <p:cNvPr id="271" name="Shape 271"/>
          <p:cNvPicPr preferRelativeResize="0"/>
          <p:nvPr/>
        </p:nvPicPr>
        <p:blipFill>
          <a:blip r:embed="rId4">
            <a:alphaModFix/>
          </a:blip>
          <a:stretch>
            <a:fillRect/>
          </a:stretch>
        </p:blipFill>
        <p:spPr>
          <a:xfrm>
            <a:off x="5942753" y="4813123"/>
            <a:ext cx="1861125" cy="145022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pic>
        <p:nvPicPr>
          <p:cNvPr id="276" name="Shape 276"/>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77" name="Shape 277"/>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278" name="Shape 278"/>
          <p:cNvGraphicFramePr/>
          <p:nvPr/>
        </p:nvGraphicFramePr>
        <p:xfrm>
          <a:off x="822951" y="1532713"/>
          <a:ext cx="3000000" cy="3000000"/>
        </p:xfrm>
        <a:graphic>
          <a:graphicData uri="http://schemas.openxmlformats.org/drawingml/2006/table">
            <a:tbl>
              <a:tblPr>
                <a:noFill/>
                <a:tableStyleId>{43A6BC80-A027-4648-8B34-6C734C036768}</a:tableStyleId>
              </a:tblPr>
              <a:tblGrid>
                <a:gridCol w="3749050"/>
                <a:gridCol w="3749050"/>
              </a:tblGrid>
              <a:tr h="166865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a:t>
                      </a:r>
                      <a:r>
                        <a:rPr b="1" lang="en" sz="2000">
                          <a:latin typeface="Helvetica Neue"/>
                          <a:ea typeface="Helvetica Neue"/>
                          <a:cs typeface="Helvetica Neue"/>
                          <a:sym typeface="Helvetica Neue"/>
                        </a:rPr>
                        <a:t>3</a:t>
                      </a:r>
                      <a:r>
                        <a:rPr b="1"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Add 7 time trigger blocks to the workspace.</a:t>
                      </a:r>
                      <a:endParaRPr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r h="319942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a:t>
                      </a:r>
                      <a:r>
                        <a:rPr b="1" lang="en" sz="2000">
                          <a:latin typeface="Helvetica Neue"/>
                          <a:ea typeface="Helvetica Neue"/>
                          <a:cs typeface="Helvetica Neue"/>
                          <a:sym typeface="Helvetica Neue"/>
                        </a:rPr>
                        <a:t>4</a:t>
                      </a:r>
                      <a:r>
                        <a:rPr b="1"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Edit the settings of all the Time Trigger blocks to the same time but a different day on each.</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bl>
          </a:graphicData>
        </a:graphic>
      </p:graphicFrame>
      <p:sp>
        <p:nvSpPr>
          <p:cNvPr id="279" name="Shape 279"/>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                                  Challenge 2</a:t>
            </a:r>
            <a:endParaRPr b="1" i="0" sz="4200" u="none" cap="none" strike="noStrike">
              <a:solidFill>
                <a:srgbClr val="08D0C4"/>
              </a:solidFill>
              <a:latin typeface="Helvetica Neue"/>
              <a:ea typeface="Helvetica Neue"/>
              <a:cs typeface="Helvetica Neue"/>
              <a:sym typeface="Helvetica Neue"/>
            </a:endParaRPr>
          </a:p>
        </p:txBody>
      </p:sp>
      <p:pic>
        <p:nvPicPr>
          <p:cNvPr id="280" name="Shape 280"/>
          <p:cNvPicPr preferRelativeResize="0"/>
          <p:nvPr/>
        </p:nvPicPr>
        <p:blipFill>
          <a:blip r:embed="rId4">
            <a:alphaModFix/>
          </a:blip>
          <a:stretch>
            <a:fillRect/>
          </a:stretch>
        </p:blipFill>
        <p:spPr>
          <a:xfrm>
            <a:off x="5798814" y="1812950"/>
            <a:ext cx="1391311" cy="1241700"/>
          </a:xfrm>
          <a:prstGeom prst="rect">
            <a:avLst/>
          </a:prstGeom>
          <a:noFill/>
          <a:ln>
            <a:noFill/>
          </a:ln>
        </p:spPr>
      </p:pic>
      <p:pic>
        <p:nvPicPr>
          <p:cNvPr id="281" name="Shape 281"/>
          <p:cNvPicPr preferRelativeResize="0"/>
          <p:nvPr/>
        </p:nvPicPr>
        <p:blipFill>
          <a:blip r:embed="rId5">
            <a:alphaModFix/>
          </a:blip>
          <a:stretch>
            <a:fillRect/>
          </a:stretch>
        </p:blipFill>
        <p:spPr>
          <a:xfrm>
            <a:off x="5243713" y="3565450"/>
            <a:ext cx="2501525" cy="2481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pic>
        <p:nvPicPr>
          <p:cNvPr id="286" name="Shape 286"/>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87" name="Shape 287"/>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288" name="Shape 288"/>
          <p:cNvGraphicFramePr/>
          <p:nvPr/>
        </p:nvGraphicFramePr>
        <p:xfrm>
          <a:off x="822951" y="1532713"/>
          <a:ext cx="3000000" cy="3000000"/>
        </p:xfrm>
        <a:graphic>
          <a:graphicData uri="http://schemas.openxmlformats.org/drawingml/2006/table">
            <a:tbl>
              <a:tblPr>
                <a:noFill/>
                <a:tableStyleId>{43A6BC80-A027-4648-8B34-6C734C036768}</a:tableStyleId>
              </a:tblPr>
              <a:tblGrid>
                <a:gridCol w="3749050"/>
                <a:gridCol w="3749050"/>
              </a:tblGrid>
              <a:tr h="285895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a:t>
                      </a:r>
                      <a:r>
                        <a:rPr b="1" lang="en" sz="2000">
                          <a:latin typeface="Helvetica Neue"/>
                          <a:ea typeface="Helvetica Neue"/>
                          <a:cs typeface="Helvetica Neue"/>
                          <a:sym typeface="Helvetica Neue"/>
                        </a:rPr>
                        <a:t>5</a:t>
                      </a:r>
                      <a:r>
                        <a:rPr b="1"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Connect the outputs of the Time Trigger blocks to the input of a Camera block.</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r h="200912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a:t>
                      </a:r>
                      <a:r>
                        <a:rPr b="1" lang="en" sz="2000">
                          <a:latin typeface="Helvetica Neue"/>
                          <a:ea typeface="Helvetica Neue"/>
                          <a:cs typeface="Helvetica Neue"/>
                          <a:sym typeface="Helvetica Neue"/>
                        </a:rPr>
                        <a:t>6</a:t>
                      </a:r>
                      <a:r>
                        <a:rPr b="1"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Leave the system for 7 days.</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bl>
          </a:graphicData>
        </a:graphic>
      </p:graphicFrame>
      <p:sp>
        <p:nvSpPr>
          <p:cNvPr id="289" name="Shape 289"/>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000">
                <a:solidFill>
                  <a:srgbClr val="08D0C4"/>
                </a:solidFill>
                <a:latin typeface="Helvetica Neue"/>
                <a:ea typeface="Helvetica Neue"/>
                <a:cs typeface="Helvetica Neue"/>
                <a:sym typeface="Helvetica Neue"/>
              </a:rPr>
              <a:t>                                     Challenge 2</a:t>
            </a:r>
            <a:endParaRPr b="1" i="0" sz="4000" u="none" cap="none" strike="noStrike">
              <a:solidFill>
                <a:srgbClr val="08D0C4"/>
              </a:solidFill>
              <a:latin typeface="Helvetica Neue"/>
              <a:ea typeface="Helvetica Neue"/>
              <a:cs typeface="Helvetica Neue"/>
              <a:sym typeface="Helvetica Neue"/>
            </a:endParaRPr>
          </a:p>
        </p:txBody>
      </p:sp>
      <p:pic>
        <p:nvPicPr>
          <p:cNvPr id="290" name="Shape 290"/>
          <p:cNvPicPr preferRelativeResize="0"/>
          <p:nvPr/>
        </p:nvPicPr>
        <p:blipFill>
          <a:blip r:embed="rId4">
            <a:alphaModFix/>
          </a:blip>
          <a:stretch>
            <a:fillRect/>
          </a:stretch>
        </p:blipFill>
        <p:spPr>
          <a:xfrm>
            <a:off x="5416300" y="1696700"/>
            <a:ext cx="2056100" cy="2037750"/>
          </a:xfrm>
          <a:prstGeom prst="rect">
            <a:avLst/>
          </a:prstGeom>
          <a:noFill/>
          <a:ln>
            <a:noFill/>
          </a:ln>
        </p:spPr>
      </p:pic>
      <p:pic>
        <p:nvPicPr>
          <p:cNvPr id="291" name="Shape 291"/>
          <p:cNvPicPr preferRelativeResize="0"/>
          <p:nvPr/>
        </p:nvPicPr>
        <p:blipFill>
          <a:blip r:embed="rId5">
            <a:alphaModFix/>
          </a:blip>
          <a:stretch>
            <a:fillRect/>
          </a:stretch>
        </p:blipFill>
        <p:spPr>
          <a:xfrm>
            <a:off x="4812500" y="4913702"/>
            <a:ext cx="3263700" cy="10808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pic>
        <p:nvPicPr>
          <p:cNvPr id="296" name="Shape 296"/>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97" name="Shape 297"/>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298" name="Shape 298"/>
          <p:cNvGraphicFramePr/>
          <p:nvPr/>
        </p:nvGraphicFramePr>
        <p:xfrm>
          <a:off x="822951" y="1532713"/>
          <a:ext cx="3000000" cy="3000000"/>
        </p:xfrm>
        <a:graphic>
          <a:graphicData uri="http://schemas.openxmlformats.org/drawingml/2006/table">
            <a:tbl>
              <a:tblPr>
                <a:noFill/>
                <a:tableStyleId>{43A6BC80-A027-4648-8B34-6C734C036768}</a:tableStyleId>
              </a:tblPr>
              <a:tblGrid>
                <a:gridCol w="3749050"/>
                <a:gridCol w="3749050"/>
              </a:tblGrid>
              <a:tr h="212122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a:t>
                      </a:r>
                      <a:r>
                        <a:rPr b="1" lang="en" sz="2000">
                          <a:latin typeface="Helvetica Neue"/>
                          <a:ea typeface="Helvetica Neue"/>
                          <a:cs typeface="Helvetica Neue"/>
                          <a:sym typeface="Helvetica Neue"/>
                        </a:rPr>
                        <a:t>7</a:t>
                      </a:r>
                      <a:r>
                        <a:rPr b="1"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After 7 days you’ll see the cress has grow.</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r h="274685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a:t>
                      </a:r>
                      <a:r>
                        <a:rPr b="1" lang="en" sz="2000">
                          <a:latin typeface="Helvetica Neue"/>
                          <a:ea typeface="Helvetica Neue"/>
                          <a:cs typeface="Helvetica Neue"/>
                          <a:sym typeface="Helvetica Neue"/>
                        </a:rPr>
                        <a:t>8</a:t>
                      </a:r>
                      <a:r>
                        <a:rPr b="1"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Make a slideshow of your photos and show them to the rest of the class.</a:t>
                      </a:r>
                      <a:endParaRPr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bl>
          </a:graphicData>
        </a:graphic>
      </p:graphicFrame>
      <p:sp>
        <p:nvSpPr>
          <p:cNvPr id="299" name="Shape 299"/>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                                  Challenge 2</a:t>
            </a:r>
            <a:endParaRPr b="1" i="0" sz="4200" u="none" cap="none" strike="noStrike">
              <a:solidFill>
                <a:srgbClr val="08D0C4"/>
              </a:solidFill>
              <a:latin typeface="Helvetica Neue"/>
              <a:ea typeface="Helvetica Neue"/>
              <a:cs typeface="Helvetica Neue"/>
              <a:sym typeface="Helvetica Neue"/>
            </a:endParaRPr>
          </a:p>
        </p:txBody>
      </p:sp>
      <p:pic>
        <p:nvPicPr>
          <p:cNvPr id="300" name="Shape 300"/>
          <p:cNvPicPr preferRelativeResize="0"/>
          <p:nvPr/>
        </p:nvPicPr>
        <p:blipFill>
          <a:blip r:embed="rId4">
            <a:alphaModFix/>
          </a:blip>
          <a:stretch>
            <a:fillRect/>
          </a:stretch>
        </p:blipFill>
        <p:spPr>
          <a:xfrm>
            <a:off x="5183800" y="1829550"/>
            <a:ext cx="2487850" cy="1607525"/>
          </a:xfrm>
          <a:prstGeom prst="rect">
            <a:avLst/>
          </a:prstGeom>
          <a:noFill/>
          <a:ln>
            <a:noFill/>
          </a:ln>
        </p:spPr>
      </p:pic>
      <p:pic>
        <p:nvPicPr>
          <p:cNvPr id="301" name="Shape 301"/>
          <p:cNvPicPr preferRelativeResize="0"/>
          <p:nvPr/>
        </p:nvPicPr>
        <p:blipFill>
          <a:blip r:embed="rId5">
            <a:alphaModFix/>
          </a:blip>
          <a:stretch>
            <a:fillRect/>
          </a:stretch>
        </p:blipFill>
        <p:spPr>
          <a:xfrm>
            <a:off x="5492463" y="3957975"/>
            <a:ext cx="1870525" cy="21911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pic>
        <p:nvPicPr>
          <p:cNvPr id="306" name="Shape 306"/>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307" name="Shape 307"/>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308" name="Shape 308"/>
          <p:cNvSpPr txBox="1"/>
          <p:nvPr/>
        </p:nvSpPr>
        <p:spPr>
          <a:xfrm>
            <a:off x="219300" y="1661975"/>
            <a:ext cx="8705400" cy="3862800"/>
          </a:xfrm>
          <a:prstGeom prst="rect">
            <a:avLst/>
          </a:prstGeom>
          <a:noFill/>
          <a:ln>
            <a:noFill/>
          </a:ln>
        </p:spPr>
        <p:txBody>
          <a:bodyPr anchorCtr="0" anchor="ctr" bIns="91425" lIns="91425" spcFirstLastPara="1" rIns="91425" wrap="square" tIns="91425">
            <a:noAutofit/>
          </a:bodyPr>
          <a:lstStyle/>
          <a:p>
            <a:pPr indent="-381000" lvl="0" marL="457200" rtl="0">
              <a:spcBef>
                <a:spcPts val="0"/>
              </a:spcBef>
              <a:spcAft>
                <a:spcPts val="0"/>
              </a:spcAft>
              <a:buClr>
                <a:schemeClr val="dk1"/>
              </a:buClr>
              <a:buSzPts val="2400"/>
              <a:buFont typeface="Helvetica Neue"/>
              <a:buAutoNum type="arabicPeriod"/>
            </a:pPr>
            <a:r>
              <a:rPr b="1" i="1" lang="en" sz="2400">
                <a:solidFill>
                  <a:schemeClr val="dk1"/>
                </a:solidFill>
                <a:latin typeface="Helvetica Neue"/>
                <a:ea typeface="Helvetica Neue"/>
                <a:cs typeface="Helvetica Neue"/>
                <a:sym typeface="Helvetica Neue"/>
              </a:rPr>
              <a:t>How does the system help us see a slow change?</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cress grow</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a movie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takes a series of photos at different stages of the change which we can then look at, all at once</a:t>
            </a:r>
            <a:endParaRPr b="1"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400">
              <a:solidFill>
                <a:schemeClr val="dk1"/>
              </a:solidFill>
              <a:latin typeface="Helvetica Neue"/>
              <a:ea typeface="Helvetica Neue"/>
              <a:cs typeface="Helvetica Neue"/>
              <a:sym typeface="Helvetica Neue"/>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pic>
        <p:nvPicPr>
          <p:cNvPr id="313" name="Shape 313"/>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314" name="Shape 314"/>
          <p:cNvSpPr/>
          <p:nvPr/>
        </p:nvSpPr>
        <p:spPr>
          <a:xfrm>
            <a:off x="581983" y="1743550"/>
            <a:ext cx="8220300" cy="1298700"/>
          </a:xfrm>
          <a:prstGeom prst="rect">
            <a:avLst/>
          </a:prstGeom>
          <a:noFill/>
          <a:ln>
            <a:noFill/>
          </a:ln>
        </p:spPr>
        <p:txBody>
          <a:bodyPr anchorCtr="0" anchor="t" bIns="45700" lIns="91425" spcFirstLastPara="1" rIns="91425" wrap="square" tIns="45700">
            <a:noAutofit/>
          </a:bodyPr>
          <a:lstStyle/>
          <a:p>
            <a:pPr indent="-349250" lvl="0" marL="514350" marR="0" rtl="0" algn="l">
              <a:lnSpc>
                <a:spcPct val="115000"/>
              </a:lnSpc>
              <a:spcBef>
                <a:spcPts val="0"/>
              </a:spcBef>
              <a:spcAft>
                <a:spcPts val="0"/>
              </a:spcAft>
              <a:buClr>
                <a:srgbClr val="000000"/>
              </a:buClr>
              <a:buSzPts val="2400"/>
              <a:buFont typeface="Noto Sans Symbols"/>
              <a:buChar char="✓"/>
            </a:pPr>
            <a:r>
              <a:rPr b="1" lang="en" sz="2400">
                <a:latin typeface="Helvetica Neue"/>
                <a:ea typeface="Helvetica Neue"/>
                <a:cs typeface="Helvetica Neue"/>
                <a:sym typeface="Helvetica Neue"/>
              </a:rPr>
              <a:t>Today I learned….</a:t>
            </a:r>
            <a:endParaRPr b="0" i="0" sz="2400" u="none" cap="none" strike="noStrike">
              <a:solidFill>
                <a:srgbClr val="000000"/>
              </a:solidFill>
              <a:latin typeface="Arial"/>
              <a:ea typeface="Arial"/>
              <a:cs typeface="Arial"/>
              <a:sym typeface="Arial"/>
            </a:endParaRPr>
          </a:p>
        </p:txBody>
      </p:sp>
      <p:sp>
        <p:nvSpPr>
          <p:cNvPr id="315" name="Shape 315"/>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000">
                <a:solidFill>
                  <a:srgbClr val="08D0C4"/>
                </a:solidFill>
                <a:latin typeface="Helvetica Neue"/>
                <a:ea typeface="Helvetica Neue"/>
                <a:cs typeface="Helvetica Neue"/>
                <a:sym typeface="Helvetica Neue"/>
              </a:rPr>
              <a:t>                                    </a:t>
            </a:r>
            <a:r>
              <a:rPr b="1" lang="en" sz="3000">
                <a:solidFill>
                  <a:srgbClr val="08D0C4"/>
                </a:solidFill>
                <a:latin typeface="Helvetica Neue"/>
                <a:ea typeface="Helvetica Neue"/>
                <a:cs typeface="Helvetica Neue"/>
                <a:sym typeface="Helvetica Neue"/>
              </a:rPr>
              <a:t> </a:t>
            </a:r>
            <a:endParaRPr b="1" sz="3000">
              <a:solidFill>
                <a:srgbClr val="08D0C4"/>
              </a:solidFill>
              <a:latin typeface="Helvetica Neue"/>
              <a:ea typeface="Helvetica Neue"/>
              <a:cs typeface="Helvetica Neue"/>
              <a:sym typeface="Helvetica Neue"/>
            </a:endParaRPr>
          </a:p>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Tidy Up/Exit Ticket</a:t>
            </a:r>
            <a:endParaRPr b="1" i="0" sz="4200" u="none" cap="none" strike="noStrike">
              <a:solidFill>
                <a:srgbClr val="08D0C4"/>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Shape 161"/>
          <p:cNvSpPr txBox="1"/>
          <p:nvPr/>
        </p:nvSpPr>
        <p:spPr>
          <a:xfrm>
            <a:off x="0" y="-13447"/>
            <a:ext cx="9144000" cy="1144800"/>
          </a:xfrm>
          <a:prstGeom prst="rect">
            <a:avLst/>
          </a:prstGeom>
          <a:solidFill>
            <a:srgbClr val="08D0C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5000"/>
              <a:buFont typeface="Arial"/>
              <a:buNone/>
            </a:pPr>
            <a:r>
              <a:rPr b="1" i="1" lang="en" sz="4000">
                <a:solidFill>
                  <a:schemeClr val="lt1"/>
                </a:solidFill>
                <a:latin typeface="Helvetica Neue"/>
                <a:ea typeface="Helvetica Neue"/>
                <a:cs typeface="Helvetica Neue"/>
                <a:sym typeface="Helvetica Neue"/>
              </a:rPr>
              <a:t>W</a:t>
            </a:r>
            <a:r>
              <a:rPr b="1" i="1" lang="en" sz="4000">
                <a:solidFill>
                  <a:schemeClr val="lt1"/>
                </a:solidFill>
                <a:latin typeface="Helvetica Neue"/>
                <a:ea typeface="Helvetica Neue"/>
                <a:cs typeface="Helvetica Neue"/>
                <a:sym typeface="Helvetica Neue"/>
              </a:rPr>
              <a:t>hat do they have in common?</a:t>
            </a:r>
            <a:endParaRPr b="1" i="1" sz="4000" u="none" cap="none" strike="noStrike">
              <a:solidFill>
                <a:schemeClr val="lt1"/>
              </a:solidFill>
              <a:latin typeface="Helvetica Neue"/>
              <a:ea typeface="Helvetica Neue"/>
              <a:cs typeface="Helvetica Neue"/>
              <a:sym typeface="Helvetica Neue"/>
            </a:endParaRPr>
          </a:p>
        </p:txBody>
      </p:sp>
      <p:sp>
        <p:nvSpPr>
          <p:cNvPr id="162" name="Shape 162"/>
          <p:cNvSpPr txBox="1"/>
          <p:nvPr/>
        </p:nvSpPr>
        <p:spPr>
          <a:xfrm>
            <a:off x="0" y="1131350"/>
            <a:ext cx="9114300" cy="1052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2500">
              <a:solidFill>
                <a:schemeClr val="dk1"/>
              </a:solidFill>
              <a:latin typeface="Helvetica Neue"/>
              <a:ea typeface="Helvetica Neue"/>
              <a:cs typeface="Helvetica Neue"/>
              <a:sym typeface="Helvetica Neue"/>
            </a:endParaRPr>
          </a:p>
        </p:txBody>
      </p:sp>
      <p:pic>
        <p:nvPicPr>
          <p:cNvPr id="163" name="Shape 163"/>
          <p:cNvPicPr preferRelativeResize="0"/>
          <p:nvPr/>
        </p:nvPicPr>
        <p:blipFill rotWithShape="1">
          <a:blip r:embed="rId3">
            <a:alphaModFix/>
          </a:blip>
          <a:srcRect b="0" l="0" r="0" t="23908"/>
          <a:stretch/>
        </p:blipFill>
        <p:spPr>
          <a:xfrm>
            <a:off x="5255650" y="2853350"/>
            <a:ext cx="2151825" cy="2880225"/>
          </a:xfrm>
          <a:prstGeom prst="rect">
            <a:avLst/>
          </a:prstGeom>
          <a:noFill/>
          <a:ln>
            <a:noFill/>
          </a:ln>
        </p:spPr>
      </p:pic>
      <p:pic>
        <p:nvPicPr>
          <p:cNvPr id="164" name="Shape 164"/>
          <p:cNvPicPr preferRelativeResize="0"/>
          <p:nvPr/>
        </p:nvPicPr>
        <p:blipFill>
          <a:blip r:embed="rId4">
            <a:alphaModFix/>
          </a:blip>
          <a:stretch>
            <a:fillRect/>
          </a:stretch>
        </p:blipFill>
        <p:spPr>
          <a:xfrm>
            <a:off x="1456100" y="3981276"/>
            <a:ext cx="3230921" cy="2423175"/>
          </a:xfrm>
          <a:prstGeom prst="rect">
            <a:avLst/>
          </a:prstGeom>
          <a:noFill/>
          <a:ln>
            <a:noFill/>
          </a:ln>
        </p:spPr>
      </p:pic>
      <p:pic>
        <p:nvPicPr>
          <p:cNvPr id="165" name="Shape 165"/>
          <p:cNvPicPr preferRelativeResize="0"/>
          <p:nvPr/>
        </p:nvPicPr>
        <p:blipFill>
          <a:blip r:embed="rId5">
            <a:alphaModFix/>
          </a:blip>
          <a:stretch>
            <a:fillRect/>
          </a:stretch>
        </p:blipFill>
        <p:spPr>
          <a:xfrm>
            <a:off x="2344800" y="1385200"/>
            <a:ext cx="2342226" cy="23422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pic>
        <p:nvPicPr>
          <p:cNvPr id="170" name="Shape 170"/>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171" name="Shape 171"/>
          <p:cNvSpPr txBox="1"/>
          <p:nvPr/>
        </p:nvSpPr>
        <p:spPr>
          <a:xfrm>
            <a:off x="495300" y="2462274"/>
            <a:ext cx="8153400" cy="622800"/>
          </a:xfrm>
          <a:prstGeom prst="rect">
            <a:avLst/>
          </a:prstGeom>
          <a:noFill/>
          <a:ln>
            <a:noFill/>
          </a:ln>
        </p:spPr>
        <p:txBody>
          <a:bodyPr anchorCtr="0" anchor="b" bIns="0" lIns="0" spcFirstLastPara="1" rIns="0" wrap="square" tIns="24750">
            <a:noAutofit/>
          </a:bodyPr>
          <a:lstStyle/>
          <a:p>
            <a:pPr indent="0" lvl="0" marL="0" marR="0" rtl="0" algn="ctr">
              <a:lnSpc>
                <a:spcPct val="90000"/>
              </a:lnSpc>
              <a:spcBef>
                <a:spcPts val="0"/>
              </a:spcBef>
              <a:spcAft>
                <a:spcPts val="0"/>
              </a:spcAft>
              <a:buClr>
                <a:srgbClr val="000000"/>
              </a:buClr>
              <a:buSzPts val="4200"/>
              <a:buFont typeface="Arial"/>
              <a:buNone/>
            </a:pPr>
            <a:r>
              <a:t/>
            </a:r>
            <a:endParaRPr b="1" i="0" sz="4200" u="none" cap="none" strike="noStrike">
              <a:solidFill>
                <a:srgbClr val="08D0C4"/>
              </a:solidFill>
              <a:latin typeface="Helvetica Neue"/>
              <a:ea typeface="Helvetica Neue"/>
              <a:cs typeface="Helvetica Neue"/>
              <a:sym typeface="Helvetica Neue"/>
            </a:endParaRPr>
          </a:p>
        </p:txBody>
      </p:sp>
      <p:sp>
        <p:nvSpPr>
          <p:cNvPr id="172" name="Shape 172"/>
          <p:cNvSpPr/>
          <p:nvPr/>
        </p:nvSpPr>
        <p:spPr>
          <a:xfrm>
            <a:off x="-228600" y="2044525"/>
            <a:ext cx="9144000" cy="554100"/>
          </a:xfrm>
          <a:prstGeom prst="rect">
            <a:avLst/>
          </a:prstGeom>
          <a:noFill/>
          <a:ln>
            <a:noFill/>
          </a:ln>
        </p:spPr>
        <p:txBody>
          <a:bodyPr anchorCtr="0" anchor="t" bIns="45700" lIns="91425" spcFirstLastPara="1" rIns="91425" wrap="square" tIns="45700">
            <a:noAutofit/>
          </a:bodyPr>
          <a:lstStyle/>
          <a:p>
            <a:pPr indent="0" lvl="0" marL="857250" rtl="0" algn="ctr">
              <a:spcBef>
                <a:spcPts val="0"/>
              </a:spcBef>
              <a:spcAft>
                <a:spcPts val="0"/>
              </a:spcAft>
              <a:buClr>
                <a:schemeClr val="dk1"/>
              </a:buClr>
              <a:buSzPts val="1100"/>
              <a:buFont typeface="Arial"/>
              <a:buNone/>
            </a:pPr>
            <a:r>
              <a:rPr b="1" i="1" lang="en" sz="2500">
                <a:solidFill>
                  <a:schemeClr val="dk1"/>
                </a:solidFill>
                <a:latin typeface="Helvetica Neue"/>
                <a:ea typeface="Helvetica Neue"/>
                <a:cs typeface="Helvetica Neue"/>
                <a:sym typeface="Helvetica Neue"/>
              </a:rPr>
              <a:t>Exploring the speed of change</a:t>
            </a:r>
            <a:endParaRPr b="1" i="1" sz="2500">
              <a:solidFill>
                <a:schemeClr val="dk1"/>
              </a:solidFill>
              <a:latin typeface="Helvetica Neue"/>
              <a:ea typeface="Helvetica Neue"/>
              <a:cs typeface="Helvetica Neue"/>
              <a:sym typeface="Helvetica Neue"/>
            </a:endParaRPr>
          </a:p>
          <a:p>
            <a:pPr indent="0" lvl="0" marL="0" marR="0" rtl="0" algn="ctr">
              <a:lnSpc>
                <a:spcPct val="100000"/>
              </a:lnSpc>
              <a:spcBef>
                <a:spcPts val="0"/>
              </a:spcBef>
              <a:spcAft>
                <a:spcPts val="0"/>
              </a:spcAft>
              <a:buNone/>
            </a:pPr>
            <a:r>
              <a:t/>
            </a:r>
            <a:endParaRPr b="1" i="1" sz="3000">
              <a:solidFill>
                <a:schemeClr val="dk1"/>
              </a:solidFill>
              <a:latin typeface="Helvetica Neue"/>
              <a:ea typeface="Helvetica Neue"/>
              <a:cs typeface="Helvetica Neue"/>
              <a:sym typeface="Helvetica Neue"/>
            </a:endParaRPr>
          </a:p>
        </p:txBody>
      </p:sp>
      <p:sp>
        <p:nvSpPr>
          <p:cNvPr id="173" name="Shape 173"/>
          <p:cNvSpPr txBox="1"/>
          <p:nvPr/>
        </p:nvSpPr>
        <p:spPr>
          <a:xfrm>
            <a:off x="622486" y="3195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Mini-lesson</a:t>
            </a:r>
            <a:endParaRPr b="1" i="0" sz="4200" u="none" cap="none" strike="noStrike">
              <a:solidFill>
                <a:srgbClr val="08D0C4"/>
              </a:solidFill>
              <a:latin typeface="Helvetica Neue"/>
              <a:ea typeface="Helvetica Neue"/>
              <a:cs typeface="Helvetica Neue"/>
              <a:sym typeface="Helvetica Neue"/>
            </a:endParaRPr>
          </a:p>
        </p:txBody>
      </p:sp>
      <p:pic>
        <p:nvPicPr>
          <p:cNvPr id="174" name="Shape 174"/>
          <p:cNvPicPr preferRelativeResize="0"/>
          <p:nvPr/>
        </p:nvPicPr>
        <p:blipFill>
          <a:blip r:embed="rId4">
            <a:alphaModFix/>
          </a:blip>
          <a:stretch>
            <a:fillRect/>
          </a:stretch>
        </p:blipFill>
        <p:spPr>
          <a:xfrm>
            <a:off x="2965113" y="2961024"/>
            <a:ext cx="3468126" cy="34681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Shape 179"/>
          <p:cNvSpPr txBox="1"/>
          <p:nvPr/>
        </p:nvSpPr>
        <p:spPr>
          <a:xfrm>
            <a:off x="0" y="0"/>
            <a:ext cx="9144000" cy="1144800"/>
          </a:xfrm>
          <a:prstGeom prst="rect">
            <a:avLst/>
          </a:prstGeom>
          <a:solidFill>
            <a:srgbClr val="08D0C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3700"/>
              <a:buFont typeface="Arial"/>
              <a:buNone/>
            </a:pPr>
            <a:r>
              <a:rPr b="1" lang="en" sz="3700">
                <a:solidFill>
                  <a:schemeClr val="lt1"/>
                </a:solidFill>
                <a:latin typeface="Helvetica Neue"/>
                <a:ea typeface="Helvetica Neue"/>
                <a:cs typeface="Helvetica Neue"/>
                <a:sym typeface="Helvetica Neue"/>
              </a:rPr>
              <a:t>Vocabulary</a:t>
            </a:r>
            <a:endParaRPr b="1" i="0" sz="3700" u="none" cap="none" strike="noStrike">
              <a:solidFill>
                <a:schemeClr val="lt1"/>
              </a:solidFill>
              <a:latin typeface="Helvetica Neue"/>
              <a:ea typeface="Helvetica Neue"/>
              <a:cs typeface="Helvetica Neue"/>
              <a:sym typeface="Helvetica Neue"/>
            </a:endParaRPr>
          </a:p>
        </p:txBody>
      </p:sp>
      <p:sp>
        <p:nvSpPr>
          <p:cNvPr id="180" name="Shape 180"/>
          <p:cNvSpPr txBox="1"/>
          <p:nvPr/>
        </p:nvSpPr>
        <p:spPr>
          <a:xfrm>
            <a:off x="1300775" y="2952100"/>
            <a:ext cx="3447300" cy="1830300"/>
          </a:xfrm>
          <a:prstGeom prst="rect">
            <a:avLst/>
          </a:prstGeom>
          <a:noFill/>
          <a:ln>
            <a:noFill/>
          </a:ln>
        </p:spPr>
        <p:txBody>
          <a:bodyPr anchorCtr="0" anchor="t" bIns="0" lIns="0" spcFirstLastPara="1" rIns="0" wrap="square" tIns="0">
            <a:noAutofit/>
          </a:bodyPr>
          <a:lstStyle/>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Change</a:t>
            </a:r>
            <a:endParaRPr sz="2200">
              <a:solidFill>
                <a:schemeClr val="dk1"/>
              </a:solidFill>
              <a:latin typeface="Helvetica Neue"/>
              <a:ea typeface="Helvetica Neue"/>
              <a:cs typeface="Helvetica Neue"/>
              <a:sym typeface="Helvetica Neue"/>
            </a:endParaRPr>
          </a:p>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Speed</a:t>
            </a:r>
            <a:endParaRPr sz="2200">
              <a:solidFill>
                <a:schemeClr val="dk1"/>
              </a:solidFill>
              <a:latin typeface="Helvetica Neue"/>
              <a:ea typeface="Helvetica Neue"/>
              <a:cs typeface="Helvetica Neue"/>
              <a:sym typeface="Helvetica Neue"/>
            </a:endParaRPr>
          </a:p>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Grow</a:t>
            </a:r>
            <a:endParaRPr sz="2200">
              <a:solidFill>
                <a:schemeClr val="dk1"/>
              </a:solidFill>
              <a:latin typeface="Helvetica Neue"/>
              <a:ea typeface="Helvetica Neue"/>
              <a:cs typeface="Helvetica Neue"/>
              <a:sym typeface="Helvetica Neue"/>
            </a:endParaRPr>
          </a:p>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Melt</a:t>
            </a:r>
            <a:endParaRPr sz="22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500"/>
              <a:buFont typeface="Arial"/>
              <a:buNone/>
            </a:pPr>
            <a:r>
              <a:t/>
            </a:r>
            <a:endParaRPr b="1" i="0" sz="2500" u="none" cap="none" strike="noStrike">
              <a:solidFill>
                <a:srgbClr val="868686"/>
              </a:solidFill>
              <a:latin typeface="Helvetica Neue"/>
              <a:ea typeface="Helvetica Neue"/>
              <a:cs typeface="Helvetica Neue"/>
              <a:sym typeface="Helvetica Neue"/>
            </a:endParaRPr>
          </a:p>
        </p:txBody>
      </p:sp>
      <p:sp>
        <p:nvSpPr>
          <p:cNvPr id="181" name="Shape 181"/>
          <p:cNvSpPr/>
          <p:nvPr/>
        </p:nvSpPr>
        <p:spPr>
          <a:xfrm>
            <a:off x="41575" y="1356725"/>
            <a:ext cx="8821500" cy="554100"/>
          </a:xfrm>
          <a:prstGeom prst="rect">
            <a:avLst/>
          </a:prstGeom>
          <a:noFill/>
          <a:ln>
            <a:noFill/>
          </a:ln>
        </p:spPr>
        <p:txBody>
          <a:bodyPr anchorCtr="0" anchor="t" bIns="45700" lIns="91425" spcFirstLastPara="1" rIns="91425" wrap="square" tIns="45700">
            <a:noAutofit/>
          </a:bodyPr>
          <a:lstStyle/>
          <a:p>
            <a:pPr indent="0" lvl="0" marL="857250" rtl="0" algn="ctr">
              <a:spcBef>
                <a:spcPts val="0"/>
              </a:spcBef>
              <a:spcAft>
                <a:spcPts val="0"/>
              </a:spcAft>
              <a:buSzPts val="1100"/>
              <a:buNone/>
            </a:pPr>
            <a:r>
              <a:rPr b="1" i="1" lang="en" sz="2500">
                <a:solidFill>
                  <a:schemeClr val="dk1"/>
                </a:solidFill>
                <a:latin typeface="Helvetica Neue"/>
                <a:ea typeface="Helvetica Neue"/>
                <a:cs typeface="Helvetica Neue"/>
                <a:sym typeface="Helvetica Neue"/>
              </a:rPr>
              <a:t>Match or define keywords in your workbook</a:t>
            </a:r>
            <a:endParaRPr b="1" i="1" sz="2500">
              <a:solidFill>
                <a:schemeClr val="dk1"/>
              </a:solidFill>
              <a:latin typeface="Helvetica Neue"/>
              <a:ea typeface="Helvetica Neue"/>
              <a:cs typeface="Helvetica Neue"/>
              <a:sym typeface="Helvetica Neue"/>
            </a:endParaRPr>
          </a:p>
          <a:p>
            <a:pPr indent="0" lvl="0" marL="0" marR="0" rtl="0" algn="ctr">
              <a:lnSpc>
                <a:spcPct val="100000"/>
              </a:lnSpc>
              <a:spcBef>
                <a:spcPts val="0"/>
              </a:spcBef>
              <a:spcAft>
                <a:spcPts val="0"/>
              </a:spcAft>
              <a:buNone/>
            </a:pPr>
            <a:r>
              <a:t/>
            </a:r>
            <a:endParaRPr b="1" i="1" sz="3000">
              <a:solidFill>
                <a:schemeClr val="dk1"/>
              </a:solidFill>
              <a:latin typeface="Helvetica Neue"/>
              <a:ea typeface="Helvetica Neue"/>
              <a:cs typeface="Helvetica Neue"/>
              <a:sym typeface="Helvetica Neue"/>
            </a:endParaRPr>
          </a:p>
        </p:txBody>
      </p:sp>
      <p:sp>
        <p:nvSpPr>
          <p:cNvPr id="182" name="Shape 182"/>
          <p:cNvSpPr txBox="1"/>
          <p:nvPr/>
        </p:nvSpPr>
        <p:spPr>
          <a:xfrm>
            <a:off x="4704850" y="2952100"/>
            <a:ext cx="3447300" cy="1830300"/>
          </a:xfrm>
          <a:prstGeom prst="rect">
            <a:avLst/>
          </a:prstGeom>
          <a:noFill/>
          <a:ln>
            <a:noFill/>
          </a:ln>
        </p:spPr>
        <p:txBody>
          <a:bodyPr anchorCtr="0" anchor="t" bIns="0" lIns="0" spcFirstLastPara="1" rIns="0" wrap="square" tIns="0">
            <a:noAutofit/>
          </a:bodyPr>
          <a:lstStyle/>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I</a:t>
            </a:r>
            <a:r>
              <a:rPr lang="en" sz="2200">
                <a:solidFill>
                  <a:schemeClr val="dk1"/>
                </a:solidFill>
                <a:latin typeface="Helvetica Neue"/>
                <a:ea typeface="Helvetica Neue"/>
                <a:cs typeface="Helvetica Neue"/>
                <a:sym typeface="Helvetica Neue"/>
              </a:rPr>
              <a:t>mperceptible</a:t>
            </a:r>
            <a:endParaRPr sz="2200">
              <a:solidFill>
                <a:schemeClr val="dk1"/>
              </a:solidFill>
              <a:latin typeface="Helvetica Neue"/>
              <a:ea typeface="Helvetica Neue"/>
              <a:cs typeface="Helvetica Neue"/>
              <a:sym typeface="Helvetica Neue"/>
            </a:endParaRPr>
          </a:p>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Erosion</a:t>
            </a:r>
            <a:endParaRPr sz="2200">
              <a:solidFill>
                <a:schemeClr val="dk1"/>
              </a:solidFill>
              <a:latin typeface="Helvetica Neue"/>
              <a:ea typeface="Helvetica Neue"/>
              <a:cs typeface="Helvetica Neue"/>
              <a:sym typeface="Helvetica Neue"/>
            </a:endParaRPr>
          </a:p>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Dissolve</a:t>
            </a:r>
            <a:endParaRPr sz="2200">
              <a:solidFill>
                <a:schemeClr val="dk1"/>
              </a:solidFill>
              <a:latin typeface="Helvetica Neue"/>
              <a:ea typeface="Helvetica Neue"/>
              <a:cs typeface="Helvetica Neue"/>
              <a:sym typeface="Helvetica Neue"/>
            </a:endParaRPr>
          </a:p>
          <a:p>
            <a:pPr indent="-368300" lvl="0" marL="457200" rtl="0">
              <a:lnSpc>
                <a:spcPct val="115000"/>
              </a:lnSpc>
              <a:spcBef>
                <a:spcPts val="0"/>
              </a:spcBef>
              <a:spcAft>
                <a:spcPts val="0"/>
              </a:spcAft>
              <a:buClr>
                <a:schemeClr val="dk1"/>
              </a:buClr>
              <a:buSzPts val="2200"/>
              <a:buFont typeface="Helvetica Neue"/>
              <a:buChar char="●"/>
            </a:pPr>
            <a:r>
              <a:rPr lang="en" sz="2200">
                <a:solidFill>
                  <a:schemeClr val="dk1"/>
                </a:solidFill>
                <a:latin typeface="Helvetica Neue"/>
                <a:ea typeface="Helvetica Neue"/>
                <a:cs typeface="Helvetica Neue"/>
                <a:sym typeface="Helvetica Neue"/>
              </a:rPr>
              <a:t>Perceptible</a:t>
            </a:r>
            <a:endParaRPr sz="22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500"/>
              <a:buFont typeface="Arial"/>
              <a:buNone/>
            </a:pPr>
            <a:r>
              <a:t/>
            </a:r>
            <a:endParaRPr b="1" i="0" sz="2500" u="none" cap="none" strike="noStrike">
              <a:solidFill>
                <a:srgbClr val="868686"/>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pic>
        <p:nvPicPr>
          <p:cNvPr id="187" name="Shape 187"/>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188" name="Shape 188"/>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Let’s Discuss</a:t>
            </a:r>
            <a:endParaRPr b="1" i="0" sz="4200" u="none" cap="none" strike="noStrike">
              <a:solidFill>
                <a:srgbClr val="08D0C4"/>
              </a:solidFill>
              <a:latin typeface="Helvetica Neue"/>
              <a:ea typeface="Helvetica Neue"/>
              <a:cs typeface="Helvetica Neue"/>
              <a:sym typeface="Helvetica Neue"/>
            </a:endParaRPr>
          </a:p>
        </p:txBody>
      </p:sp>
      <p:sp>
        <p:nvSpPr>
          <p:cNvPr id="189" name="Shape 189"/>
          <p:cNvSpPr txBox="1"/>
          <p:nvPr/>
        </p:nvSpPr>
        <p:spPr>
          <a:xfrm>
            <a:off x="250325" y="2066500"/>
            <a:ext cx="8705400" cy="3684600"/>
          </a:xfrm>
          <a:prstGeom prst="rect">
            <a:avLst/>
          </a:prstGeom>
          <a:noFill/>
          <a:ln>
            <a:noFill/>
          </a:ln>
        </p:spPr>
        <p:txBody>
          <a:bodyPr anchorCtr="0" anchor="ctr" bIns="91425" lIns="91425" spcFirstLastPara="1" rIns="91425" wrap="square" tIns="91425">
            <a:noAutofit/>
          </a:bodyPr>
          <a:lstStyle/>
          <a:p>
            <a:pPr indent="-381000" lvl="0" marL="457200" rtl="0" algn="l">
              <a:spcBef>
                <a:spcPts val="0"/>
              </a:spcBef>
              <a:spcAft>
                <a:spcPts val="0"/>
              </a:spcAft>
              <a:buClr>
                <a:schemeClr val="dk1"/>
              </a:buClr>
              <a:buSzPts val="2400"/>
              <a:buFont typeface="Helvetica Neue"/>
              <a:buAutoNum type="arabicPeriod"/>
            </a:pPr>
            <a:r>
              <a:rPr b="1" i="1" lang="en" sz="2400">
                <a:solidFill>
                  <a:schemeClr val="dk1"/>
                </a:solidFill>
                <a:latin typeface="Helvetica Neue"/>
                <a:ea typeface="Helvetica Neue"/>
                <a:cs typeface="Helvetica Neue"/>
                <a:sym typeface="Helvetica Neue"/>
              </a:rPr>
              <a:t>Which of these changes are visible? </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 rock being eroded</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 hole forming in your jeans</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An ice-cream melting on a hot day</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000">
              <a:solidFill>
                <a:schemeClr val="dk1"/>
              </a:solidFill>
              <a:latin typeface="Helvetica Neue"/>
              <a:ea typeface="Helvetica Neue"/>
              <a:cs typeface="Helvetica Neue"/>
              <a:sym typeface="Helvetica Neue"/>
            </a:endParaRPr>
          </a:p>
          <a:p>
            <a:pPr indent="-381000" lvl="0" marL="457200" rtl="0">
              <a:spcBef>
                <a:spcPts val="0"/>
              </a:spcBef>
              <a:spcAft>
                <a:spcPts val="0"/>
              </a:spcAft>
              <a:buClr>
                <a:schemeClr val="dk1"/>
              </a:buClr>
              <a:buSzPts val="2400"/>
              <a:buFont typeface="Helvetica Neue"/>
              <a:buAutoNum type="arabicPeriod"/>
            </a:pPr>
            <a:r>
              <a:rPr b="1" i="1" lang="en" sz="2400">
                <a:solidFill>
                  <a:schemeClr val="dk1"/>
                </a:solidFill>
                <a:latin typeface="Helvetica Neue"/>
                <a:ea typeface="Helvetica Neue"/>
                <a:cs typeface="Helvetica Neue"/>
                <a:sym typeface="Helvetica Neue"/>
              </a:rPr>
              <a:t>Which of these changes are not visible? </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 rock being eroded</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An ice-cream melting on a hot day</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 sandcastle being washed away by the ocean</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i="1" lang="en" sz="2400">
                <a:solidFill>
                  <a:schemeClr val="dk1"/>
                </a:solidFill>
                <a:latin typeface="Helvetica Neue"/>
                <a:ea typeface="Helvetica Neue"/>
                <a:cs typeface="Helvetica Neue"/>
                <a:sym typeface="Helvetica Neue"/>
              </a:rPr>
              <a:t>In your workbooks or with a partner, record, discuss, or share a definition of change and examples of fast (visible) change and slow (imperceptible) change.</a:t>
            </a:r>
            <a:endParaRPr b="1" i="1" sz="24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b="1"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2000">
              <a:solidFill>
                <a:schemeClr val="dk1"/>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pic>
        <p:nvPicPr>
          <p:cNvPr id="194" name="Shape 194"/>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195" name="Shape 195"/>
          <p:cNvSpPr txBox="1"/>
          <p:nvPr/>
        </p:nvSpPr>
        <p:spPr>
          <a:xfrm>
            <a:off x="622486" y="3195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W</a:t>
            </a:r>
            <a:r>
              <a:rPr b="1" lang="en" sz="4200">
                <a:solidFill>
                  <a:srgbClr val="08D0C4"/>
                </a:solidFill>
                <a:latin typeface="Helvetica Neue"/>
                <a:ea typeface="Helvetica Neue"/>
                <a:cs typeface="Helvetica Neue"/>
                <a:sym typeface="Helvetica Neue"/>
              </a:rPr>
              <a:t>orked Example</a:t>
            </a:r>
            <a:endParaRPr b="1" i="0" sz="4200" u="none" cap="none" strike="noStrike">
              <a:solidFill>
                <a:srgbClr val="08D0C4"/>
              </a:solidFill>
              <a:latin typeface="Helvetica Neue"/>
              <a:ea typeface="Helvetica Neue"/>
              <a:cs typeface="Helvetica Neue"/>
              <a:sym typeface="Helvetica Neue"/>
            </a:endParaRPr>
          </a:p>
        </p:txBody>
      </p:sp>
      <p:sp>
        <p:nvSpPr>
          <p:cNvPr id="196" name="Shape 196"/>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197" name="Shape 197"/>
          <p:cNvGraphicFramePr/>
          <p:nvPr/>
        </p:nvGraphicFramePr>
        <p:xfrm>
          <a:off x="822967" y="1532719"/>
          <a:ext cx="3000000" cy="3000000"/>
        </p:xfrm>
        <a:graphic>
          <a:graphicData uri="http://schemas.openxmlformats.org/drawingml/2006/table">
            <a:tbl>
              <a:tblPr>
                <a:noFill/>
                <a:tableStyleId>{43A6BC80-A027-4648-8B34-6C734C036768}</a:tableStyleId>
              </a:tblPr>
              <a:tblGrid>
                <a:gridCol w="2990475"/>
                <a:gridCol w="2253800"/>
                <a:gridCol w="2253800"/>
              </a:tblGrid>
              <a:tr h="2384850">
                <a:tc>
                  <a:txBody>
                    <a:bodyPr>
                      <a:noAutofit/>
                    </a:bodyPr>
                    <a:lstStyle/>
                    <a:p>
                      <a:pPr indent="0" lvl="0" marL="0" marR="0" rtl="0">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1.</a:t>
                      </a:r>
                      <a:r>
                        <a:rPr lang="en" sz="2000">
                          <a:latin typeface="Helvetica Neue"/>
                          <a:ea typeface="Helvetica Neue"/>
                          <a:cs typeface="Helvetica Neue"/>
                          <a:sym typeface="Helvetica Neue"/>
                        </a:rPr>
                        <a:t> Drag the Time Trigger block, Interval Block and Camera block onto the Workspace.</a:t>
                      </a:r>
                      <a:endParaRPr sz="2000">
                        <a:latin typeface="Helvetica Neue"/>
                        <a:ea typeface="Helvetica Neue"/>
                        <a:cs typeface="Helvetica Neue"/>
                        <a:sym typeface="Helvetica Neue"/>
                      </a:endParaRPr>
                    </a:p>
                  </a:txBody>
                  <a:tcPr marT="58100" marB="58100" marR="58100" marL="58100" anchor="ctr">
                    <a:lnR cap="flat" cmpd="sng" w="9525">
                      <a:solidFill>
                        <a:srgbClr val="FFFFFF"/>
                      </a:solidFill>
                      <a:prstDash val="solid"/>
                      <a:round/>
                      <a:headEnd len="sm" w="sm" type="none"/>
                      <a:tailEnd len="sm" w="sm" type="none"/>
                    </a:lnR>
                    <a:lnB cap="flat" cmpd="sng" w="9525">
                      <a:solidFill>
                        <a:srgbClr val="FFFFFF"/>
                      </a:solidFill>
                      <a:prstDash val="solid"/>
                      <a:round/>
                      <a:headEnd len="sm" w="sm" type="none"/>
                      <a:tailEnd len="sm" w="sm" type="none"/>
                    </a:lnB>
                  </a:tcPr>
                </a:tc>
                <a:tc gridSpan="2">
                  <a:txBody>
                    <a:bodyPr>
                      <a:noAutofit/>
                    </a:bodyPr>
                    <a:lstStyle/>
                    <a:p>
                      <a:pPr indent="0" lvl="0" marL="0" rtl="0">
                        <a:lnSpc>
                          <a:spcPct val="115000"/>
                        </a:lnSpc>
                        <a:spcBef>
                          <a:spcPts val="0"/>
                        </a:spcBef>
                        <a:spcAft>
                          <a:spcPts val="0"/>
                        </a:spcAft>
                        <a:buNone/>
                      </a:pPr>
                      <a:r>
                        <a:t/>
                      </a:r>
                      <a:endParaRPr b="1" sz="20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t/>
                      </a:r>
                      <a:endParaRPr b="1" sz="20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t/>
                      </a:r>
                      <a:endParaRPr b="1" sz="20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t/>
                      </a:r>
                      <a:endParaRPr b="1" sz="20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None/>
                      </a:pPr>
                      <a:r>
                        <a:t/>
                      </a:r>
                      <a:endParaRPr b="1" sz="2000">
                        <a:solidFill>
                          <a:schemeClr val="dk1"/>
                        </a:solidFill>
                        <a:latin typeface="Helvetica Neue"/>
                        <a:ea typeface="Helvetica Neue"/>
                        <a:cs typeface="Helvetica Neue"/>
                        <a:sym typeface="Helvetica Neue"/>
                      </a:endParaRPr>
                    </a:p>
                  </a:txBody>
                  <a:tcPr marT="58100" marB="58100" marR="58100" marL="58100">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hMerge="1"/>
              </a:tr>
              <a:tr h="2483225">
                <a:tc>
                  <a:txBody>
                    <a:bodyPr>
                      <a:noAutofit/>
                    </a:bodyPr>
                    <a:lstStyle/>
                    <a:p>
                      <a:pPr indent="0" lvl="0" marL="0" rtl="0">
                        <a:spcBef>
                          <a:spcPts val="0"/>
                        </a:spcBef>
                        <a:spcAft>
                          <a:spcPts val="0"/>
                        </a:spcAft>
                        <a:buNone/>
                      </a:pPr>
                      <a:r>
                        <a:rPr b="1" lang="en" sz="2000">
                          <a:latin typeface="Helvetica Neue"/>
                          <a:ea typeface="Helvetica Neue"/>
                          <a:cs typeface="Helvetica Neue"/>
                          <a:sym typeface="Helvetica Neue"/>
                        </a:rPr>
                        <a:t>Step 2.</a:t>
                      </a:r>
                      <a:r>
                        <a:rPr lang="en" sz="2000">
                          <a:latin typeface="Helvetica Neue"/>
                          <a:ea typeface="Helvetica Neue"/>
                          <a:cs typeface="Helvetica Neue"/>
                          <a:sym typeface="Helvetica Neue"/>
                        </a:rPr>
                        <a:t> Set the Time Trigger block to a few minutes from now and the Interval block at 10 second intervals.</a:t>
                      </a:r>
                      <a:endParaRPr sz="2000">
                        <a:latin typeface="Helvetica Neue"/>
                        <a:ea typeface="Helvetica Neue"/>
                        <a:cs typeface="Helvetica Neue"/>
                        <a:sym typeface="Helvetica Neue"/>
                      </a:endParaRPr>
                    </a:p>
                  </a:txBody>
                  <a:tcPr marT="63500" marB="63500" marR="63500" marL="6350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gridSpan="2">
                  <a:txBody>
                    <a:bodyPr>
                      <a:noAutofit/>
                    </a:bodyPr>
                    <a:lstStyle/>
                    <a:p>
                      <a:pPr indent="0" lvl="0" marL="0" rtl="0">
                        <a:spcBef>
                          <a:spcPts val="0"/>
                        </a:spcBef>
                        <a:spcAft>
                          <a:spcPts val="0"/>
                        </a:spcAft>
                        <a:buNone/>
                      </a:pPr>
                      <a:r>
                        <a:t/>
                      </a:r>
                      <a:endParaRPr sz="2000">
                        <a:latin typeface="Helvetica Neue"/>
                        <a:ea typeface="Helvetica Neue"/>
                        <a:cs typeface="Helvetica Neue"/>
                        <a:sym typeface="Helvetica Neue"/>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hMerge="1"/>
              </a:tr>
            </a:tbl>
          </a:graphicData>
        </a:graphic>
      </p:graphicFrame>
      <p:pic>
        <p:nvPicPr>
          <p:cNvPr id="198" name="Shape 198"/>
          <p:cNvPicPr preferRelativeResize="0"/>
          <p:nvPr/>
        </p:nvPicPr>
        <p:blipFill>
          <a:blip r:embed="rId4">
            <a:alphaModFix/>
          </a:blip>
          <a:stretch>
            <a:fillRect/>
          </a:stretch>
        </p:blipFill>
        <p:spPr>
          <a:xfrm>
            <a:off x="4394539" y="1845900"/>
            <a:ext cx="3131750" cy="1833700"/>
          </a:xfrm>
          <a:prstGeom prst="rect">
            <a:avLst/>
          </a:prstGeom>
          <a:noFill/>
          <a:ln>
            <a:noFill/>
          </a:ln>
        </p:spPr>
      </p:pic>
      <p:pic>
        <p:nvPicPr>
          <p:cNvPr id="199" name="Shape 199"/>
          <p:cNvPicPr preferRelativeResize="0"/>
          <p:nvPr/>
        </p:nvPicPr>
        <p:blipFill>
          <a:blip r:embed="rId5">
            <a:alphaModFix/>
          </a:blip>
          <a:stretch>
            <a:fillRect/>
          </a:stretch>
        </p:blipFill>
        <p:spPr>
          <a:xfrm>
            <a:off x="4196327" y="4351026"/>
            <a:ext cx="3528177" cy="1601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pic>
        <p:nvPicPr>
          <p:cNvPr id="204" name="Shape 204"/>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05" name="Shape 205"/>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206" name="Shape 206"/>
          <p:cNvGraphicFramePr/>
          <p:nvPr/>
        </p:nvGraphicFramePr>
        <p:xfrm>
          <a:off x="822954" y="1532719"/>
          <a:ext cx="3000000" cy="3000000"/>
        </p:xfrm>
        <a:graphic>
          <a:graphicData uri="http://schemas.openxmlformats.org/drawingml/2006/table">
            <a:tbl>
              <a:tblPr>
                <a:noFill/>
                <a:tableStyleId>{43A6BC80-A027-4648-8B34-6C734C036768}</a:tableStyleId>
              </a:tblPr>
              <a:tblGrid>
                <a:gridCol w="3335975"/>
                <a:gridCol w="4162125"/>
              </a:tblGrid>
              <a:tr h="2184100">
                <a:tc>
                  <a:txBody>
                    <a:bodyPr>
                      <a:noAutofit/>
                    </a:bodyPr>
                    <a:lstStyle/>
                    <a:p>
                      <a:pPr indent="0" lvl="0" marL="0" rtl="0">
                        <a:spcBef>
                          <a:spcPts val="0"/>
                        </a:spcBef>
                        <a:spcAft>
                          <a:spcPts val="0"/>
                        </a:spcAft>
                        <a:buClr>
                          <a:schemeClr val="dk1"/>
                        </a:buClr>
                        <a:buSzPts val="1100"/>
                        <a:buFont typeface="Arial"/>
                        <a:buNone/>
                      </a:pPr>
                      <a:r>
                        <a:rPr b="1" lang="en" sz="2000">
                          <a:latin typeface="Helvetica Neue"/>
                          <a:ea typeface="Helvetica Neue"/>
                          <a:cs typeface="Helvetica Neue"/>
                          <a:sym typeface="Helvetica Neue"/>
                        </a:rPr>
                        <a:t>Step 3.</a:t>
                      </a:r>
                      <a:r>
                        <a:rPr lang="en" sz="2000">
                          <a:latin typeface="Helvetica Neue"/>
                          <a:ea typeface="Helvetica Neue"/>
                          <a:cs typeface="Helvetica Neue"/>
                          <a:sym typeface="Helvetica Neue"/>
                        </a:rPr>
                        <a:t> Connect the output of the Interval block to the input of the Camera block.</a:t>
                      </a:r>
                      <a:endParaRPr sz="2000">
                        <a:latin typeface="Helvetica Neue"/>
                        <a:ea typeface="Helvetica Neue"/>
                        <a:cs typeface="Helvetica Neue"/>
                        <a:sym typeface="Helvetica Neue"/>
                      </a:endParaRPr>
                    </a:p>
                  </a:txBody>
                  <a:tcPr marT="58100" marB="58100" marR="58100" marL="581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58100" marB="58100" marR="58100" marL="581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2683975">
                <a:tc>
                  <a:txBody>
                    <a:bodyPr>
                      <a:noAutofit/>
                    </a:bodyPr>
                    <a:lstStyle/>
                    <a:p>
                      <a:pPr indent="0" lvl="0" marL="0" rtl="0">
                        <a:spcBef>
                          <a:spcPts val="0"/>
                        </a:spcBef>
                        <a:spcAft>
                          <a:spcPts val="0"/>
                        </a:spcAft>
                        <a:buClr>
                          <a:schemeClr val="dk1"/>
                        </a:buClr>
                        <a:buSzPts val="1100"/>
                        <a:buFont typeface="Arial"/>
                        <a:buNone/>
                      </a:pPr>
                      <a:r>
                        <a:rPr b="1" lang="en" sz="2000">
                          <a:latin typeface="Helvetica Neue"/>
                          <a:ea typeface="Helvetica Neue"/>
                          <a:cs typeface="Helvetica Neue"/>
                          <a:sym typeface="Helvetica Neue"/>
                        </a:rPr>
                        <a:t>Step 4.</a:t>
                      </a:r>
                      <a:r>
                        <a:rPr lang="en" sz="2000">
                          <a:latin typeface="Helvetica Neue"/>
                          <a:ea typeface="Helvetica Neue"/>
                          <a:cs typeface="Helvetica Neue"/>
                          <a:sym typeface="Helvetica Neue"/>
                        </a:rPr>
                        <a:t> Point the camera at the desk. You should have a piece of paper ready.</a:t>
                      </a:r>
                      <a:endParaRPr sz="2000">
                        <a:latin typeface="Helvetica Neue"/>
                        <a:ea typeface="Helvetica Neue"/>
                        <a:cs typeface="Helvetica Neue"/>
                        <a:sym typeface="Helvetica Neue"/>
                      </a:endParaRPr>
                    </a:p>
                  </a:txBody>
                  <a:tcPr marT="58100" marB="58100" marR="58100" marL="581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58100" marB="58100" marR="58100" marL="581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bl>
          </a:graphicData>
        </a:graphic>
      </p:graphicFrame>
      <p:sp>
        <p:nvSpPr>
          <p:cNvPr id="207" name="Shape 207"/>
          <p:cNvSpPr txBox="1"/>
          <p:nvPr/>
        </p:nvSpPr>
        <p:spPr>
          <a:xfrm>
            <a:off x="622486" y="3195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Worked Example</a:t>
            </a:r>
            <a:endParaRPr b="1" i="0" sz="4200" u="none" cap="none" strike="noStrike">
              <a:solidFill>
                <a:srgbClr val="08D0C4"/>
              </a:solidFill>
              <a:latin typeface="Helvetica Neue"/>
              <a:ea typeface="Helvetica Neue"/>
              <a:cs typeface="Helvetica Neue"/>
              <a:sym typeface="Helvetica Neue"/>
            </a:endParaRPr>
          </a:p>
        </p:txBody>
      </p:sp>
      <p:pic>
        <p:nvPicPr>
          <p:cNvPr id="208" name="Shape 208"/>
          <p:cNvPicPr preferRelativeResize="0"/>
          <p:nvPr/>
        </p:nvPicPr>
        <p:blipFill>
          <a:blip r:embed="rId4">
            <a:alphaModFix/>
          </a:blip>
          <a:stretch>
            <a:fillRect/>
          </a:stretch>
        </p:blipFill>
        <p:spPr>
          <a:xfrm>
            <a:off x="4798200" y="1800825"/>
            <a:ext cx="2894350" cy="1570900"/>
          </a:xfrm>
          <a:prstGeom prst="rect">
            <a:avLst/>
          </a:prstGeom>
          <a:noFill/>
          <a:ln>
            <a:noFill/>
          </a:ln>
        </p:spPr>
      </p:pic>
      <p:pic>
        <p:nvPicPr>
          <p:cNvPr id="209" name="Shape 209"/>
          <p:cNvPicPr preferRelativeResize="0"/>
          <p:nvPr/>
        </p:nvPicPr>
        <p:blipFill>
          <a:blip r:embed="rId5">
            <a:alphaModFix/>
          </a:blip>
          <a:stretch>
            <a:fillRect/>
          </a:stretch>
        </p:blipFill>
        <p:spPr>
          <a:xfrm>
            <a:off x="4798194" y="3901268"/>
            <a:ext cx="2894350" cy="214130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pic>
        <p:nvPicPr>
          <p:cNvPr id="214" name="Shape 214"/>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15" name="Shape 215"/>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216" name="Shape 216"/>
          <p:cNvGraphicFramePr/>
          <p:nvPr/>
        </p:nvGraphicFramePr>
        <p:xfrm>
          <a:off x="822954" y="1532719"/>
          <a:ext cx="3000000" cy="3000000"/>
        </p:xfrm>
        <a:graphic>
          <a:graphicData uri="http://schemas.openxmlformats.org/drawingml/2006/table">
            <a:tbl>
              <a:tblPr>
                <a:noFill/>
                <a:tableStyleId>{43A6BC80-A027-4648-8B34-6C734C036768}</a:tableStyleId>
              </a:tblPr>
              <a:tblGrid>
                <a:gridCol w="3025575"/>
                <a:gridCol w="4472525"/>
              </a:tblGrid>
              <a:tr h="2439550">
                <a:tc>
                  <a:txBody>
                    <a:bodyPr>
                      <a:noAutofit/>
                    </a:bodyPr>
                    <a:lstStyle/>
                    <a:p>
                      <a:pPr indent="0" lvl="0" marL="0" rtl="0">
                        <a:lnSpc>
                          <a:spcPct val="115000"/>
                        </a:lnSpc>
                        <a:spcBef>
                          <a:spcPts val="0"/>
                        </a:spcBef>
                        <a:spcAft>
                          <a:spcPts val="0"/>
                        </a:spcAft>
                        <a:buClr>
                          <a:schemeClr val="dk1"/>
                        </a:buClr>
                        <a:buFont typeface="Arial"/>
                        <a:buNone/>
                      </a:pPr>
                      <a:r>
                        <a:rPr b="1" lang="en" sz="2000">
                          <a:latin typeface="Helvetica Neue"/>
                          <a:ea typeface="Helvetica Neue"/>
                          <a:cs typeface="Helvetica Neue"/>
                          <a:sym typeface="Helvetica Neue"/>
                        </a:rPr>
                        <a:t>Step 5. </a:t>
                      </a:r>
                      <a:r>
                        <a:rPr lang="en" sz="2000">
                          <a:latin typeface="Helvetica Neue"/>
                          <a:ea typeface="Helvetica Neue"/>
                          <a:cs typeface="Helvetica Neue"/>
                          <a:sym typeface="Helvetica Neue"/>
                        </a:rPr>
                        <a:t>Start the system and begin to draw or write.</a:t>
                      </a:r>
                      <a:endParaRPr sz="2000">
                        <a:latin typeface="Helvetica Neue"/>
                        <a:ea typeface="Helvetica Neue"/>
                        <a:cs typeface="Helvetica Neue"/>
                        <a:sym typeface="Helvetica Neue"/>
                      </a:endParaRPr>
                    </a:p>
                  </a:txBody>
                  <a:tcPr marT="58100" marB="58100" marR="58100" marL="581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58100" marB="58100" marR="58100" marL="581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241107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a:t>
                      </a:r>
                      <a:r>
                        <a:rPr b="1" lang="en" sz="2000">
                          <a:latin typeface="Helvetica Neue"/>
                          <a:ea typeface="Helvetica Neue"/>
                          <a:cs typeface="Helvetica Neue"/>
                          <a:sym typeface="Helvetica Neue"/>
                        </a:rPr>
                        <a:t>6</a:t>
                      </a:r>
                      <a:r>
                        <a:rPr b="1"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After one minute stop and check the photos in your device.</a:t>
                      </a:r>
                      <a:endParaRPr sz="2000">
                        <a:latin typeface="Helvetica Neue"/>
                        <a:ea typeface="Helvetica Neue"/>
                        <a:cs typeface="Helvetica Neue"/>
                        <a:sym typeface="Helvetica Neue"/>
                      </a:endParaRPr>
                    </a:p>
                  </a:txBody>
                  <a:tcPr marT="58100" marB="58100" marR="58100" marL="581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noAutofit/>
                    </a:bodyPr>
                    <a:lstStyle/>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58100" marB="58100" marR="58100" marL="581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bl>
          </a:graphicData>
        </a:graphic>
      </p:graphicFrame>
      <p:sp>
        <p:nvSpPr>
          <p:cNvPr id="217" name="Shape 217"/>
          <p:cNvSpPr txBox="1"/>
          <p:nvPr/>
        </p:nvSpPr>
        <p:spPr>
          <a:xfrm>
            <a:off x="622486" y="3195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Worked Example</a:t>
            </a:r>
            <a:endParaRPr b="1" i="0" sz="4200" u="none" cap="none" strike="noStrike">
              <a:solidFill>
                <a:srgbClr val="08D0C4"/>
              </a:solidFill>
              <a:latin typeface="Helvetica Neue"/>
              <a:ea typeface="Helvetica Neue"/>
              <a:cs typeface="Helvetica Neue"/>
              <a:sym typeface="Helvetica Neue"/>
            </a:endParaRPr>
          </a:p>
        </p:txBody>
      </p:sp>
      <p:pic>
        <p:nvPicPr>
          <p:cNvPr id="218" name="Shape 218"/>
          <p:cNvPicPr preferRelativeResize="0"/>
          <p:nvPr/>
        </p:nvPicPr>
        <p:blipFill>
          <a:blip r:embed="rId4">
            <a:alphaModFix/>
          </a:blip>
          <a:stretch>
            <a:fillRect/>
          </a:stretch>
        </p:blipFill>
        <p:spPr>
          <a:xfrm>
            <a:off x="4591418" y="1685050"/>
            <a:ext cx="2860169" cy="1968000"/>
          </a:xfrm>
          <a:prstGeom prst="rect">
            <a:avLst/>
          </a:prstGeom>
          <a:noFill/>
          <a:ln>
            <a:noFill/>
          </a:ln>
        </p:spPr>
      </p:pic>
      <p:pic>
        <p:nvPicPr>
          <p:cNvPr id="219" name="Shape 219"/>
          <p:cNvPicPr preferRelativeResize="0"/>
          <p:nvPr/>
        </p:nvPicPr>
        <p:blipFill>
          <a:blip r:embed="rId5">
            <a:alphaModFix/>
          </a:blip>
          <a:stretch>
            <a:fillRect/>
          </a:stretch>
        </p:blipFill>
        <p:spPr>
          <a:xfrm>
            <a:off x="4701089" y="4213084"/>
            <a:ext cx="2640801" cy="198761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pic>
        <p:nvPicPr>
          <p:cNvPr id="224" name="Shape 224"/>
          <p:cNvPicPr preferRelativeResize="0"/>
          <p:nvPr/>
        </p:nvPicPr>
        <p:blipFill rotWithShape="1">
          <a:blip r:embed="rId3">
            <a:alphaModFix/>
          </a:blip>
          <a:srcRect b="0" l="0" r="0" t="0"/>
          <a:stretch/>
        </p:blipFill>
        <p:spPr>
          <a:xfrm>
            <a:off x="0" y="0"/>
            <a:ext cx="1710963" cy="858825"/>
          </a:xfrm>
          <a:prstGeom prst="rect">
            <a:avLst/>
          </a:prstGeom>
          <a:noFill/>
          <a:ln>
            <a:noFill/>
          </a:ln>
        </p:spPr>
      </p:pic>
      <p:sp>
        <p:nvSpPr>
          <p:cNvPr id="225" name="Shape 225"/>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226" name="Shape 226"/>
          <p:cNvSpPr txBox="1"/>
          <p:nvPr/>
        </p:nvSpPr>
        <p:spPr>
          <a:xfrm>
            <a:off x="250325" y="1685500"/>
            <a:ext cx="8705400" cy="3684600"/>
          </a:xfrm>
          <a:prstGeom prst="rect">
            <a:avLst/>
          </a:prstGeom>
          <a:noFill/>
          <a:ln>
            <a:noFill/>
          </a:ln>
        </p:spPr>
        <p:txBody>
          <a:bodyPr anchorCtr="0" anchor="ctr" bIns="91425" lIns="91425" spcFirstLastPara="1" rIns="91425" wrap="square" tIns="91425">
            <a:noAutofit/>
          </a:bodyPr>
          <a:lstStyle/>
          <a:p>
            <a:pPr indent="-381000" lvl="0" marL="457200" rtl="0" algn="l">
              <a:spcBef>
                <a:spcPts val="0"/>
              </a:spcBef>
              <a:spcAft>
                <a:spcPts val="0"/>
              </a:spcAft>
              <a:buClr>
                <a:schemeClr val="dk1"/>
              </a:buClr>
              <a:buSzPts val="2400"/>
              <a:buFont typeface="Helvetica Neue"/>
              <a:buAutoNum type="arabicPeriod"/>
            </a:pPr>
            <a:r>
              <a:rPr b="1" i="1" lang="en" sz="2400">
                <a:solidFill>
                  <a:schemeClr val="dk1"/>
                </a:solidFill>
                <a:latin typeface="Helvetica Neue"/>
                <a:ea typeface="Helvetica Neue"/>
                <a:cs typeface="Helvetica Neue"/>
                <a:sym typeface="Helvetica Neue"/>
              </a:rPr>
              <a:t>How have we recorded change on the paper? </a:t>
            </a:r>
            <a:endParaRPr b="1" i="1" sz="2400">
              <a:solidFill>
                <a:schemeClr val="dk1"/>
              </a:solidFill>
              <a:latin typeface="Helvetica Neue"/>
              <a:ea typeface="Helvetica Neue"/>
              <a:cs typeface="Helvetica Neue"/>
              <a:sym typeface="Helvetica Neue"/>
            </a:endParaRPr>
          </a:p>
          <a:p>
            <a:pPr indent="0" lvl="0" marL="457200" rtl="0">
              <a:spcBef>
                <a:spcPts val="1000"/>
              </a:spcBef>
              <a:spcAft>
                <a:spcPts val="0"/>
              </a:spcAft>
              <a:buNone/>
            </a:pPr>
            <a:r>
              <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We drew on it.</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We took a photo </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We took a series of photos which record the change step by step</a:t>
            </a:r>
            <a:endParaRPr b="1" sz="20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