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2" r:id="rId5"/>
    <p:sldMasterId id="2147483683" r:id="rId6"/>
    <p:sldMasterId id="2147483684"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Lst>
  <p:sldSz cy="6858000" cx="9144000"/>
  <p:notesSz cx="6858000" cy="9144000"/>
  <p:embeddedFontLst>
    <p:embeddedFont>
      <p:font typeface="Helvetica Neue"/>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Author clrIdx="0" id="0" initials="" lastIdx="1" name="Hilary Aylesworth"/>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0F64839A-6CA1-4559-92DC-9F7F270F6E0D}">
  <a:tblStyle styleId="{0F64839A-6CA1-4559-92DC-9F7F270F6E0D}"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commentAuthors" Target="commentAuthors.xml"/><Relationship Id="rId9" Type="http://schemas.openxmlformats.org/officeDocument/2006/relationships/slide" Target="slides/slide1.xml"/><Relationship Id="rId26" Type="http://schemas.openxmlformats.org/officeDocument/2006/relationships/font" Target="fonts/HelveticaNeue-bold.fntdata"/><Relationship Id="rId25" Type="http://schemas.openxmlformats.org/officeDocument/2006/relationships/font" Target="fonts/HelveticaNeue-regular.fntdata"/><Relationship Id="rId28" Type="http://schemas.openxmlformats.org/officeDocument/2006/relationships/font" Target="fonts/HelveticaNeue-boldItalic.fntdata"/><Relationship Id="rId27" Type="http://schemas.openxmlformats.org/officeDocument/2006/relationships/font" Target="fonts/HelveticaNeue-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m authorId="0" idx="1" dt="2018-06-13T08:55:10.654">
    <p:pos x="951" y="1636"/>
    <p:text>http://www.bbc.co.uk/bitesize/ks3/science/energy_electricity_forces/electric_current_voltage/revision/3/</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Shape 15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Shape 23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Shape 232"/>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a:t>
            </a:r>
            <a:r>
              <a:rPr lang="en" sz="1800">
                <a:solidFill>
                  <a:schemeClr val="dk1"/>
                </a:solidFill>
                <a:latin typeface="Helvetica Neue"/>
                <a:ea typeface="Helvetica Neue"/>
                <a:cs typeface="Helvetica Neue"/>
                <a:sym typeface="Helvetica Neue"/>
              </a:rPr>
              <a:t> - </a:t>
            </a:r>
            <a:r>
              <a:rPr i="1" lang="en" sz="1000">
                <a:solidFill>
                  <a:schemeClr val="dk1"/>
                </a:solidFill>
                <a:latin typeface="Helvetica Neue"/>
                <a:ea typeface="Helvetica Neue"/>
                <a:cs typeface="Helvetica Neue"/>
                <a:sym typeface="Helvetica Neue"/>
              </a:rPr>
              <a:t>Make the system into a guitar.</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This can be a separate Arts lesson if you prefer, with students hunting for guitar shapes online, downloading them and cutting them from card which they then decorate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The button is more fun as we can mount it on the guitar and 'play' it in a more realistic fashion. If you students do not have a button they can use a Light Sensor (as a Button) and another Sensor (as a Sensor) to vary the pitch, but this will be more tricky to play</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T says… </a:t>
            </a:r>
            <a:r>
              <a:rPr i="1" lang="en" sz="900">
                <a:solidFill>
                  <a:schemeClr val="dk1"/>
                </a:solidFill>
                <a:latin typeface="Helvetica Neue"/>
                <a:ea typeface="Helvetica Neue"/>
                <a:cs typeface="Helvetica Neue"/>
                <a:sym typeface="Helvetica Neue"/>
              </a:rPr>
              <a:t>The Button make the string sound so it is the same as the finger or hand plucking the string. Therefore it should be in the centre of the body of the guitar</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900">
                <a:solidFill>
                  <a:schemeClr val="dk1"/>
                </a:solidFill>
                <a:latin typeface="Helvetica Neue"/>
                <a:ea typeface="Helvetica Neue"/>
                <a:cs typeface="Helvetica Neue"/>
                <a:sym typeface="Helvetica Neue"/>
              </a:rPr>
              <a:t>The slider modifies the pitch of the string and therefore is the same as the fingers of the left hand pressing the string on the fretboard. Therefore it should go on the neck of the guitar</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900">
                <a:solidFill>
                  <a:schemeClr val="dk1"/>
                </a:solidFill>
                <a:latin typeface="Helvetica Neue"/>
                <a:ea typeface="Helvetica Neue"/>
                <a:cs typeface="Helvetica Neue"/>
                <a:sym typeface="Helvetica Neue"/>
              </a:rPr>
              <a:t>The buzzer should also go on the body of the guitar (as that is where the sound comes from in a guitar)</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0" name="Shape 240"/>
        <p:cNvGrpSpPr/>
        <p:nvPr/>
      </p:nvGrpSpPr>
      <p:grpSpPr>
        <a:xfrm>
          <a:off x="0" y="0"/>
          <a:ext cx="0" cy="0"/>
          <a:chOff x="0" y="0"/>
          <a:chExt cx="0" cy="0"/>
        </a:xfrm>
      </p:grpSpPr>
      <p:sp>
        <p:nvSpPr>
          <p:cNvPr id="241" name="Shape 24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2" name="Shape 242"/>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 minute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Shape 24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9" name="Shape 249"/>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1 - Debug it</a:t>
            </a:r>
            <a:r>
              <a:rPr lang="en" sz="1800">
                <a:solidFill>
                  <a:schemeClr val="dk1"/>
                </a:solidFill>
                <a:latin typeface="Helvetica Neue"/>
                <a:ea typeface="Helvetica Neue"/>
                <a:cs typeface="Helvetica Neue"/>
                <a:sym typeface="Helvetica Neue"/>
              </a:rPr>
              <a:t>: Enable students to identify, work through and overcome difficulties and misconceptions.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4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 says… </a:t>
            </a:r>
            <a:r>
              <a:rPr i="1" lang="en" sz="900">
                <a:solidFill>
                  <a:schemeClr val="dk1"/>
                </a:solidFill>
                <a:latin typeface="Helvetica Neue"/>
                <a:ea typeface="Helvetica Neue"/>
                <a:cs typeface="Helvetica Neue"/>
                <a:sym typeface="Helvetica Neue"/>
              </a:rPr>
              <a:t>the left hand should be operating the Slider (as that is what modifies the pitch of the note) and </a:t>
            </a:r>
            <a:r>
              <a:rPr i="1" lang="en" sz="900">
                <a:solidFill>
                  <a:schemeClr val="dk1"/>
                </a:solidFill>
                <a:latin typeface="Helvetica Neue"/>
                <a:ea typeface="Helvetica Neue"/>
                <a:cs typeface="Helvetica Neue"/>
                <a:sym typeface="Helvetica Neue"/>
              </a:rPr>
              <a:t>the right hand should be operating the button (as that is akin to plucking the string).</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In a guitar you move your left hand toward you to make it shorter and the note higher. </a:t>
            </a:r>
            <a:r>
              <a:rPr lang="en" sz="1800">
                <a:latin typeface="Helvetica Neue"/>
                <a:ea typeface="Helvetica Neue"/>
                <a:cs typeface="Helvetica Neue"/>
                <a:sym typeface="Helvetica Neue"/>
              </a:rPr>
              <a:t>If the Slider is mounted like this, </a:t>
            </a:r>
            <a:r>
              <a:rPr lang="en" sz="900">
                <a:solidFill>
                  <a:schemeClr val="dk1"/>
                </a:solidFill>
                <a:latin typeface="Helvetica Neue"/>
                <a:ea typeface="Helvetica Neue"/>
                <a:cs typeface="Helvetica Neue"/>
                <a:sym typeface="Helvetica Neue"/>
              </a:rPr>
              <a:t>it will make the playing of the guitar more natural</a:t>
            </a:r>
            <a:r>
              <a:rPr i="1" lang="en" sz="900">
                <a:solidFill>
                  <a:schemeClr val="dk1"/>
                </a:solidFill>
                <a:latin typeface="Helvetica Neue"/>
                <a:ea typeface="Helvetica Neue"/>
                <a:cs typeface="Helvetica Neue"/>
                <a:sym typeface="Helvetica Neue"/>
              </a:rPr>
              <a:t>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i="1" lang="en" sz="1800">
                <a:latin typeface="Helvetica Neue"/>
                <a:ea typeface="Helvetica Neue"/>
                <a:cs typeface="Helvetica Neue"/>
                <a:sym typeface="Helvetica Neue"/>
              </a:rPr>
              <a:t>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i="1"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Shape 25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8" name="Shape 258"/>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t>Challenge 2 -</a:t>
            </a:r>
            <a:r>
              <a:rPr lang="en" sz="1800"/>
              <a:t> </a:t>
            </a:r>
            <a:r>
              <a:rPr i="1" lang="en" sz="1000">
                <a:solidFill>
                  <a:schemeClr val="dk1"/>
                </a:solidFill>
                <a:latin typeface="Helvetica Neue"/>
                <a:ea typeface="Helvetica Neue"/>
                <a:cs typeface="Helvetica Neue"/>
                <a:sym typeface="Helvetica Neue"/>
              </a:rPr>
              <a:t>Make your guitar more jazzy!</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This stage isn't strictly necessary, but adds more fun to the activity</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Another position can be chosen but this is quite visible</a:t>
            </a:r>
            <a:endParaRPr b="1"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This stage is not strictly necessary  but it is fun!</a:t>
            </a:r>
            <a:endParaRPr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4.</a:t>
            </a:r>
            <a:r>
              <a:rPr i="1" lang="en" sz="1800">
                <a:solidFill>
                  <a:schemeClr val="dk1"/>
                </a:solidFill>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Music: performing with a musical instrument</a:t>
            </a:r>
            <a:endParaRPr sz="9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Shape 26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Shape 268"/>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t>Challenge 2 -</a:t>
            </a:r>
            <a:r>
              <a:rPr lang="en" sz="1800"/>
              <a:t> </a:t>
            </a:r>
            <a:r>
              <a:rPr i="1" lang="en" sz="1000">
                <a:solidFill>
                  <a:schemeClr val="dk1"/>
                </a:solidFill>
                <a:latin typeface="Helvetica Neue"/>
                <a:ea typeface="Helvetica Neue"/>
                <a:cs typeface="Helvetica Neue"/>
                <a:sym typeface="Helvetica Neue"/>
              </a:rPr>
              <a:t>Make your guitar more jazzy!</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This stage isn't strictly necessary, but adds more fun to the activity</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Another position can be chosen but this is quite visible</a:t>
            </a:r>
            <a:endParaRPr b="1"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This stage is not strictly necessary  but it is fun!</a:t>
            </a:r>
            <a:endParaRPr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4.</a:t>
            </a:r>
            <a:r>
              <a:rPr i="1" lang="en" sz="1800">
                <a:solidFill>
                  <a:schemeClr val="dk1"/>
                </a:solidFill>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Music: performing with a musical instrument</a:t>
            </a:r>
            <a:endParaRPr sz="9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6" name="Shape 276"/>
        <p:cNvGrpSpPr/>
        <p:nvPr/>
      </p:nvGrpSpPr>
      <p:grpSpPr>
        <a:xfrm>
          <a:off x="0" y="0"/>
          <a:ext cx="0" cy="0"/>
          <a:chOff x="0" y="0"/>
          <a:chExt cx="0" cy="0"/>
        </a:xfrm>
      </p:grpSpPr>
      <p:sp>
        <p:nvSpPr>
          <p:cNvPr id="277" name="Shape 27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8" name="Shape 278"/>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3" name="Shape 283"/>
        <p:cNvGrpSpPr/>
        <p:nvPr/>
      </p:nvGrpSpPr>
      <p:grpSpPr>
        <a:xfrm>
          <a:off x="0" y="0"/>
          <a:ext cx="0" cy="0"/>
          <a:chOff x="0" y="0"/>
          <a:chExt cx="0" cy="0"/>
        </a:xfrm>
      </p:grpSpPr>
      <p:sp>
        <p:nvSpPr>
          <p:cNvPr id="284" name="Shape 28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5" name="Shape 285"/>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Tidy Up/Exit Ticket: </a:t>
            </a:r>
            <a:r>
              <a:rPr lang="en" sz="1800">
                <a:solidFill>
                  <a:schemeClr val="dk1"/>
                </a:solidFill>
                <a:latin typeface="Helvetica Neue"/>
                <a:ea typeface="Helvetica Neue"/>
                <a:cs typeface="Helvetica Neue"/>
                <a:sym typeface="Helvetica Neue"/>
              </a:rPr>
              <a:t>Reinforcing the learning objectives of the lesson, students can reflect on key takeaways by completing and submitting an ‘exit ticket’.</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3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1800">
              <a:solidFill>
                <a:schemeClr val="dk1"/>
              </a:solidFill>
            </a:endParaRPr>
          </a:p>
          <a:p>
            <a:pPr indent="0" lvl="0" marL="0" rtl="0">
              <a:spcBef>
                <a:spcPts val="0"/>
              </a:spcBef>
              <a:spcAft>
                <a:spcPts val="0"/>
              </a:spcAft>
              <a:buClr>
                <a:schemeClr val="dk1"/>
              </a:buClr>
              <a:buSzPts val="1100"/>
              <a:buFont typeface="Arial"/>
              <a:buNone/>
            </a:pPr>
            <a:r>
              <a:t/>
            </a:r>
            <a:endParaRPr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Shape 158"/>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t/>
            </a:r>
            <a:endParaRPr sz="1000">
              <a:solidFill>
                <a:schemeClr val="dk1"/>
              </a:solidFill>
            </a:endParaRPr>
          </a:p>
        </p:txBody>
      </p:sp>
      <p:sp>
        <p:nvSpPr>
          <p:cNvPr id="159" name="Shape 15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Shape 16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Shape 168"/>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t/>
            </a:r>
            <a:endParaRPr sz="1800">
              <a:latin typeface="Helvetica Neue"/>
              <a:ea typeface="Helvetica Neue"/>
              <a:cs typeface="Helvetica Neue"/>
              <a:sym typeface="Helvetica Neue"/>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Shape 177"/>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t/>
            </a:r>
            <a:endParaRPr sz="1200"/>
          </a:p>
        </p:txBody>
      </p:sp>
      <p:sp>
        <p:nvSpPr>
          <p:cNvPr id="178" name="Shape 17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Shape 18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Shape 185"/>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Shape 19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Shape 192"/>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Shape 20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3" name="Shape 20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Shape 21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3" name="Shape 21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a:t>
            </a:r>
            <a:r>
              <a:rPr lang="en" sz="1800">
                <a:solidFill>
                  <a:schemeClr val="dk1"/>
                </a:solidFill>
                <a:latin typeface="Helvetica Neue"/>
                <a:ea typeface="Helvetica Neue"/>
                <a:cs typeface="Helvetica Neue"/>
                <a:sym typeface="Helvetica Neue"/>
              </a:rPr>
              <a:t> - </a:t>
            </a:r>
            <a:r>
              <a:rPr i="1" lang="en" sz="1000">
                <a:solidFill>
                  <a:schemeClr val="dk1"/>
                </a:solidFill>
                <a:latin typeface="Helvetica Neue"/>
                <a:ea typeface="Helvetica Neue"/>
                <a:cs typeface="Helvetica Neue"/>
                <a:sym typeface="Helvetica Neue"/>
              </a:rPr>
              <a:t>Make the system into a guitar.</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This can be a separate Arts lesson if you prefer, with students hunting for guitar shapes online, downloading them and cutting them from card which they then decorate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The button is more fun as we can mount it on the guitar and 'play' it in a more realistic fashion. If you students do not have a button they can use a Light Sensor (as a Button) and another Sensor (as a Sensor) to vary the pitch, but this will be more tricky to play</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T says… </a:t>
            </a:r>
            <a:r>
              <a:rPr i="1" lang="en" sz="900">
                <a:solidFill>
                  <a:schemeClr val="dk1"/>
                </a:solidFill>
                <a:latin typeface="Helvetica Neue"/>
                <a:ea typeface="Helvetica Neue"/>
                <a:cs typeface="Helvetica Neue"/>
                <a:sym typeface="Helvetica Neue"/>
              </a:rPr>
              <a:t>The Button make the string sound so it is the same as the finger or hand plucking the string. Therefore it should be in the centre of the body of the guitar</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900">
                <a:solidFill>
                  <a:schemeClr val="dk1"/>
                </a:solidFill>
                <a:latin typeface="Helvetica Neue"/>
                <a:ea typeface="Helvetica Neue"/>
                <a:cs typeface="Helvetica Neue"/>
                <a:sym typeface="Helvetica Neue"/>
              </a:rPr>
              <a:t>The slider modifies the pitch of the string and therefore is the same as the fingers of the left hand pressing the string on the fretboard. Therefore it should go on the neck of the guitar</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900">
                <a:solidFill>
                  <a:schemeClr val="dk1"/>
                </a:solidFill>
                <a:latin typeface="Helvetica Neue"/>
                <a:ea typeface="Helvetica Neue"/>
                <a:cs typeface="Helvetica Neue"/>
                <a:sym typeface="Helvetica Neue"/>
              </a:rPr>
              <a:t>The buzzer should also go on the body of the guitar (as that is where the sound comes from in a guitar)</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Shape 22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3" name="Shape 22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a:t>
            </a:r>
            <a:r>
              <a:rPr lang="en" sz="1800">
                <a:solidFill>
                  <a:schemeClr val="dk1"/>
                </a:solidFill>
                <a:latin typeface="Helvetica Neue"/>
                <a:ea typeface="Helvetica Neue"/>
                <a:cs typeface="Helvetica Neue"/>
                <a:sym typeface="Helvetica Neue"/>
              </a:rPr>
              <a:t> - </a:t>
            </a:r>
            <a:r>
              <a:rPr i="1" lang="en" sz="1000">
                <a:solidFill>
                  <a:schemeClr val="dk1"/>
                </a:solidFill>
                <a:latin typeface="Helvetica Neue"/>
                <a:ea typeface="Helvetica Neue"/>
                <a:cs typeface="Helvetica Neue"/>
                <a:sym typeface="Helvetica Neue"/>
              </a:rPr>
              <a:t>Make the system into a guitar.</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This can be a separate Arts lesson if you prefer, with students hunting for guitar shapes online, downloading them and cutting them from card which they then decorate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a:t>
            </a:r>
            <a:r>
              <a:rPr lang="en" sz="900">
                <a:solidFill>
                  <a:schemeClr val="dk1"/>
                </a:solidFill>
                <a:latin typeface="Helvetica Neue"/>
                <a:ea typeface="Helvetica Neue"/>
                <a:cs typeface="Helvetica Neue"/>
                <a:sym typeface="Helvetica Neue"/>
              </a:rPr>
              <a:t>The button is more fun as we can mount it on the guitar and 'play' it in a more realistic fashion. If you students do not have a button they can use a Light Sensor (as a Button) and another Sensor (as a Sensor) to vary the pitch, but this will be more tricky to play</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T says… </a:t>
            </a:r>
            <a:r>
              <a:rPr i="1" lang="en" sz="900">
                <a:solidFill>
                  <a:schemeClr val="dk1"/>
                </a:solidFill>
                <a:latin typeface="Helvetica Neue"/>
                <a:ea typeface="Helvetica Neue"/>
                <a:cs typeface="Helvetica Neue"/>
                <a:sym typeface="Helvetica Neue"/>
              </a:rPr>
              <a:t>The Button make the string sound so it is the same as the finger or hand plucking the string. Therefore it should be in the centre of the body of the guitar</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900">
                <a:solidFill>
                  <a:schemeClr val="dk1"/>
                </a:solidFill>
                <a:latin typeface="Helvetica Neue"/>
                <a:ea typeface="Helvetica Neue"/>
                <a:cs typeface="Helvetica Neue"/>
                <a:sym typeface="Helvetica Neue"/>
              </a:rPr>
              <a:t>The slider modifies the pitch of the string and therefore is the same as the fingers of the left hand pressing the string on the fretboard. Therefore it should go on the neck of the guitar</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9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i="1" lang="en" sz="900">
                <a:solidFill>
                  <a:schemeClr val="dk1"/>
                </a:solidFill>
                <a:latin typeface="Helvetica Neue"/>
                <a:ea typeface="Helvetica Neue"/>
                <a:cs typeface="Helvetica Neue"/>
                <a:sym typeface="Helvetica Neue"/>
              </a:rPr>
              <a:t>The buzzer should also go on the body of the guitar (as that is where the sound comes from in a guitar)</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992767"/>
            <a:ext cx="8520600" cy="27369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3778833"/>
            <a:ext cx="8520600" cy="10569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474833"/>
            <a:ext cx="8520600" cy="26181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4202967"/>
            <a:ext cx="8520600" cy="17343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56" name="Shape 56"/>
        <p:cNvGrpSpPr/>
        <p:nvPr/>
      </p:nvGrpSpPr>
      <p:grpSpPr>
        <a:xfrm>
          <a:off x="0" y="0"/>
          <a:ext cx="0" cy="0"/>
          <a:chOff x="0" y="0"/>
          <a:chExt cx="0" cy="0"/>
        </a:xfrm>
      </p:grpSpPr>
      <p:sp>
        <p:nvSpPr>
          <p:cNvPr id="57" name="Shape 5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8" name="Shape 58"/>
          <p:cNvSpPr txBox="1"/>
          <p:nvPr>
            <p:ph idx="1" type="subTitle"/>
          </p:nvPr>
        </p:nvSpPr>
        <p:spPr>
          <a:xfrm>
            <a:off x="457172" y="1604841"/>
            <a:ext cx="8228700" cy="39774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59" name="Shape 59"/>
        <p:cNvGrpSpPr/>
        <p:nvPr/>
      </p:nvGrpSpPr>
      <p:grpSpPr>
        <a:xfrm>
          <a:off x="0" y="0"/>
          <a:ext cx="0" cy="0"/>
          <a:chOff x="0" y="0"/>
          <a:chExt cx="0" cy="0"/>
        </a:xfrm>
      </p:grpSpPr>
      <p:sp>
        <p:nvSpPr>
          <p:cNvPr id="60" name="Shape 60"/>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1" name="Shape 61"/>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62" name="Shape 62"/>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63" name="Shape 63"/>
        <p:cNvGrpSpPr/>
        <p:nvPr/>
      </p:nvGrpSpPr>
      <p:grpSpPr>
        <a:xfrm>
          <a:off x="0" y="0"/>
          <a:ext cx="0" cy="0"/>
          <a:chOff x="0" y="0"/>
          <a:chExt cx="0" cy="0"/>
        </a:xfrm>
      </p:grpSpPr>
      <p:sp>
        <p:nvSpPr>
          <p:cNvPr id="64" name="Shape 64"/>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5" name="Shape 65"/>
          <p:cNvSpPr txBox="1"/>
          <p:nvPr>
            <p:ph idx="1" type="body"/>
          </p:nvPr>
        </p:nvSpPr>
        <p:spPr>
          <a:xfrm>
            <a:off x="457172"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6" name="Shape 66"/>
          <p:cNvSpPr txBox="1"/>
          <p:nvPr>
            <p:ph idx="2" type="body"/>
          </p:nvPr>
        </p:nvSpPr>
        <p:spPr>
          <a:xfrm>
            <a:off x="4673927"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7" name="Shape 67"/>
        <p:cNvGrpSpPr/>
        <p:nvPr/>
      </p:nvGrpSpPr>
      <p:grpSpPr>
        <a:xfrm>
          <a:off x="0" y="0"/>
          <a:ext cx="0" cy="0"/>
          <a:chOff x="0" y="0"/>
          <a:chExt cx="0" cy="0"/>
        </a:xfrm>
      </p:grpSpPr>
      <p:sp>
        <p:nvSpPr>
          <p:cNvPr id="68" name="Shape 68"/>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69" name="Shape 69"/>
        <p:cNvGrpSpPr/>
        <p:nvPr/>
      </p:nvGrpSpPr>
      <p:grpSpPr>
        <a:xfrm>
          <a:off x="0" y="0"/>
          <a:ext cx="0" cy="0"/>
          <a:chOff x="0" y="0"/>
          <a:chExt cx="0" cy="0"/>
        </a:xfrm>
      </p:grpSpPr>
      <p:sp>
        <p:nvSpPr>
          <p:cNvPr id="70" name="Shape 70"/>
          <p:cNvSpPr txBox="1"/>
          <p:nvPr>
            <p:ph idx="1" type="subTitle"/>
          </p:nvPr>
        </p:nvSpPr>
        <p:spPr>
          <a:xfrm>
            <a:off x="457172" y="273352"/>
            <a:ext cx="8228700" cy="53085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71" name="Shape 71"/>
        <p:cNvGrpSpPr/>
        <p:nvPr/>
      </p:nvGrpSpPr>
      <p:grpSpPr>
        <a:xfrm>
          <a:off x="0" y="0"/>
          <a:ext cx="0" cy="0"/>
          <a:chOff x="0" y="0"/>
          <a:chExt cx="0" cy="0"/>
        </a:xfrm>
      </p:grpSpPr>
      <p:sp>
        <p:nvSpPr>
          <p:cNvPr id="72" name="Shape 72"/>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3" name="Shape 73"/>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4" name="Shape 74"/>
          <p:cNvSpPr txBox="1"/>
          <p:nvPr>
            <p:ph idx="2" type="body"/>
          </p:nvPr>
        </p:nvSpPr>
        <p:spPr>
          <a:xfrm>
            <a:off x="457172"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5" name="Shape 75"/>
          <p:cNvSpPr txBox="1"/>
          <p:nvPr>
            <p:ph idx="3" type="body"/>
          </p:nvPr>
        </p:nvSpPr>
        <p:spPr>
          <a:xfrm>
            <a:off x="4673927"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76" name="Shape 76"/>
        <p:cNvGrpSpPr/>
        <p:nvPr/>
      </p:nvGrpSpPr>
      <p:grpSpPr>
        <a:xfrm>
          <a:off x="0" y="0"/>
          <a:ext cx="0" cy="0"/>
          <a:chOff x="0" y="0"/>
          <a:chExt cx="0" cy="0"/>
        </a:xfrm>
      </p:grpSpPr>
      <p:sp>
        <p:nvSpPr>
          <p:cNvPr id="77" name="Shape 7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8" name="Shape 78"/>
          <p:cNvSpPr txBox="1"/>
          <p:nvPr>
            <p:ph idx="1" type="body"/>
          </p:nvPr>
        </p:nvSpPr>
        <p:spPr>
          <a:xfrm>
            <a:off x="457172"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9" name="Shape 79"/>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0" name="Shape 80"/>
          <p:cNvSpPr txBox="1"/>
          <p:nvPr>
            <p:ph idx="3" type="body"/>
          </p:nvPr>
        </p:nvSpPr>
        <p:spPr>
          <a:xfrm>
            <a:off x="4673927"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867800"/>
            <a:ext cx="8520600" cy="11223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81" name="Shape 81"/>
        <p:cNvGrpSpPr/>
        <p:nvPr/>
      </p:nvGrpSpPr>
      <p:grpSpPr>
        <a:xfrm>
          <a:off x="0" y="0"/>
          <a:ext cx="0" cy="0"/>
          <a:chOff x="0" y="0"/>
          <a:chExt cx="0" cy="0"/>
        </a:xfrm>
      </p:grpSpPr>
      <p:sp>
        <p:nvSpPr>
          <p:cNvPr id="82" name="Shape 82"/>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3" name="Shape 83"/>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4" name="Shape 84"/>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5" name="Shape 85"/>
          <p:cNvSpPr txBox="1"/>
          <p:nvPr>
            <p:ph idx="3" type="body"/>
          </p:nvPr>
        </p:nvSpPr>
        <p:spPr>
          <a:xfrm>
            <a:off x="457172" y="3682578"/>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86" name="Shape 86"/>
        <p:cNvGrpSpPr/>
        <p:nvPr/>
      </p:nvGrpSpPr>
      <p:grpSpPr>
        <a:xfrm>
          <a:off x="0" y="0"/>
          <a:ext cx="0" cy="0"/>
          <a:chOff x="0" y="0"/>
          <a:chExt cx="0" cy="0"/>
        </a:xfrm>
      </p:grpSpPr>
      <p:sp>
        <p:nvSpPr>
          <p:cNvPr id="87" name="Shape 8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8" name="Shape 88"/>
          <p:cNvSpPr txBox="1"/>
          <p:nvPr>
            <p:ph idx="1" type="body"/>
          </p:nvPr>
        </p:nvSpPr>
        <p:spPr>
          <a:xfrm>
            <a:off x="457172" y="1604841"/>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9" name="Shape 89"/>
          <p:cNvSpPr txBox="1"/>
          <p:nvPr>
            <p:ph idx="2" type="body"/>
          </p:nvPr>
        </p:nvSpPr>
        <p:spPr>
          <a:xfrm>
            <a:off x="457172" y="3682578"/>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90" name="Shape 90"/>
        <p:cNvGrpSpPr/>
        <p:nvPr/>
      </p:nvGrpSpPr>
      <p:grpSpPr>
        <a:xfrm>
          <a:off x="0" y="0"/>
          <a:ext cx="0" cy="0"/>
          <a:chOff x="0" y="0"/>
          <a:chExt cx="0" cy="0"/>
        </a:xfrm>
      </p:grpSpPr>
      <p:sp>
        <p:nvSpPr>
          <p:cNvPr id="91" name="Shape 91"/>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2" name="Shape 92"/>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3" name="Shape 93"/>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4" name="Shape 94"/>
          <p:cNvSpPr txBox="1"/>
          <p:nvPr>
            <p:ph idx="3" type="body"/>
          </p:nvPr>
        </p:nvSpPr>
        <p:spPr>
          <a:xfrm>
            <a:off x="4673927"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5" name="Shape 95"/>
          <p:cNvSpPr txBox="1"/>
          <p:nvPr>
            <p:ph idx="4" type="body"/>
          </p:nvPr>
        </p:nvSpPr>
        <p:spPr>
          <a:xfrm>
            <a:off x="457172"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96" name="Shape 96"/>
        <p:cNvGrpSpPr/>
        <p:nvPr/>
      </p:nvGrpSpPr>
      <p:grpSpPr>
        <a:xfrm>
          <a:off x="0" y="0"/>
          <a:ext cx="0" cy="0"/>
          <a:chOff x="0" y="0"/>
          <a:chExt cx="0" cy="0"/>
        </a:xfrm>
      </p:grpSpPr>
      <p:sp>
        <p:nvSpPr>
          <p:cNvPr id="97" name="Shape 9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8" name="Shape 98"/>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9" name="Shape 99"/>
          <p:cNvSpPr txBox="1"/>
          <p:nvPr>
            <p:ph idx="2"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100" name="Shape 100"/>
          <p:cNvSpPr/>
          <p:nvPr/>
        </p:nvSpPr>
        <p:spPr>
          <a:xfrm>
            <a:off x="457172" y="1604841"/>
            <a:ext cx="8228700" cy="39774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1" name="Shape 101"/>
          <p:cNvSpPr/>
          <p:nvPr/>
        </p:nvSpPr>
        <p:spPr>
          <a:xfrm>
            <a:off x="457172" y="1604841"/>
            <a:ext cx="8228700" cy="39774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108" name="Shape 108"/>
        <p:cNvGrpSpPr/>
        <p:nvPr/>
      </p:nvGrpSpPr>
      <p:grpSpPr>
        <a:xfrm>
          <a:off x="0" y="0"/>
          <a:ext cx="0" cy="0"/>
          <a:chOff x="0" y="0"/>
          <a:chExt cx="0" cy="0"/>
        </a:xfrm>
      </p:grpSpPr>
      <p:sp>
        <p:nvSpPr>
          <p:cNvPr id="109" name="Shape 109"/>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0" name="Shape 110"/>
          <p:cNvSpPr txBox="1"/>
          <p:nvPr>
            <p:ph idx="1" type="subTitle"/>
          </p:nvPr>
        </p:nvSpPr>
        <p:spPr>
          <a:xfrm>
            <a:off x="457172" y="1604841"/>
            <a:ext cx="8228700" cy="39777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111" name="Shape 111"/>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112" name="Shape 112"/>
        <p:cNvGrpSpPr/>
        <p:nvPr/>
      </p:nvGrpSpPr>
      <p:grpSpPr>
        <a:xfrm>
          <a:off x="0" y="0"/>
          <a:ext cx="0" cy="0"/>
          <a:chOff x="0" y="0"/>
          <a:chExt cx="0" cy="0"/>
        </a:xfrm>
      </p:grpSpPr>
      <p:sp>
        <p:nvSpPr>
          <p:cNvPr id="113" name="Shape 113"/>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4" name="Shape 114"/>
          <p:cNvSpPr txBox="1"/>
          <p:nvPr>
            <p:ph idx="1" type="body"/>
          </p:nvPr>
        </p:nvSpPr>
        <p:spPr>
          <a:xfrm>
            <a:off x="457172"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5" name="Shape 115"/>
          <p:cNvSpPr txBox="1"/>
          <p:nvPr>
            <p:ph idx="2" type="body"/>
          </p:nvPr>
        </p:nvSpPr>
        <p:spPr>
          <a:xfrm>
            <a:off x="4673927"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16" name="Shape 116"/>
        <p:cNvGrpSpPr/>
        <p:nvPr/>
      </p:nvGrpSpPr>
      <p:grpSpPr>
        <a:xfrm>
          <a:off x="0" y="0"/>
          <a:ext cx="0" cy="0"/>
          <a:chOff x="0" y="0"/>
          <a:chExt cx="0" cy="0"/>
        </a:xfrm>
      </p:grpSpPr>
      <p:sp>
        <p:nvSpPr>
          <p:cNvPr id="117" name="Shape 117"/>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118" name="Shape 118"/>
        <p:cNvGrpSpPr/>
        <p:nvPr/>
      </p:nvGrpSpPr>
      <p:grpSpPr>
        <a:xfrm>
          <a:off x="0" y="0"/>
          <a:ext cx="0" cy="0"/>
          <a:chOff x="0" y="0"/>
          <a:chExt cx="0" cy="0"/>
        </a:xfrm>
      </p:grpSpPr>
      <p:sp>
        <p:nvSpPr>
          <p:cNvPr id="119" name="Shape 119"/>
          <p:cNvSpPr txBox="1"/>
          <p:nvPr>
            <p:ph idx="1" type="subTitle"/>
          </p:nvPr>
        </p:nvSpPr>
        <p:spPr>
          <a:xfrm>
            <a:off x="457172" y="273352"/>
            <a:ext cx="8228700" cy="5308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120" name="Shape 120"/>
        <p:cNvGrpSpPr/>
        <p:nvPr/>
      </p:nvGrpSpPr>
      <p:grpSpPr>
        <a:xfrm>
          <a:off x="0" y="0"/>
          <a:ext cx="0" cy="0"/>
          <a:chOff x="0" y="0"/>
          <a:chExt cx="0" cy="0"/>
        </a:xfrm>
      </p:grpSpPr>
      <p:sp>
        <p:nvSpPr>
          <p:cNvPr id="121" name="Shape 121"/>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2" name="Shape 122"/>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3" name="Shape 123"/>
          <p:cNvSpPr txBox="1"/>
          <p:nvPr>
            <p:ph idx="2" type="body"/>
          </p:nvPr>
        </p:nvSpPr>
        <p:spPr>
          <a:xfrm>
            <a:off x="457172"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4" name="Shape 124"/>
          <p:cNvSpPr txBox="1"/>
          <p:nvPr>
            <p:ph idx="3" type="body"/>
          </p:nvPr>
        </p:nvSpPr>
        <p:spPr>
          <a:xfrm>
            <a:off x="4673927"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536633"/>
            <a:ext cx="8520600" cy="45552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125" name="Shape 125"/>
        <p:cNvGrpSpPr/>
        <p:nvPr/>
      </p:nvGrpSpPr>
      <p:grpSpPr>
        <a:xfrm>
          <a:off x="0" y="0"/>
          <a:ext cx="0" cy="0"/>
          <a:chOff x="0" y="0"/>
          <a:chExt cx="0" cy="0"/>
        </a:xfrm>
      </p:grpSpPr>
      <p:sp>
        <p:nvSpPr>
          <p:cNvPr id="126" name="Shape 12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7" name="Shape 127"/>
          <p:cNvSpPr txBox="1"/>
          <p:nvPr>
            <p:ph idx="1" type="body"/>
          </p:nvPr>
        </p:nvSpPr>
        <p:spPr>
          <a:xfrm>
            <a:off x="457172"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8" name="Shape 128"/>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9" name="Shape 129"/>
          <p:cNvSpPr txBox="1"/>
          <p:nvPr>
            <p:ph idx="3" type="body"/>
          </p:nvPr>
        </p:nvSpPr>
        <p:spPr>
          <a:xfrm>
            <a:off x="4673927"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130" name="Shape 130"/>
        <p:cNvGrpSpPr/>
        <p:nvPr/>
      </p:nvGrpSpPr>
      <p:grpSpPr>
        <a:xfrm>
          <a:off x="0" y="0"/>
          <a:ext cx="0" cy="0"/>
          <a:chOff x="0" y="0"/>
          <a:chExt cx="0" cy="0"/>
        </a:xfrm>
      </p:grpSpPr>
      <p:sp>
        <p:nvSpPr>
          <p:cNvPr id="131" name="Shape 131"/>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2" name="Shape 132"/>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3" name="Shape 133"/>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4" name="Shape 134"/>
          <p:cNvSpPr txBox="1"/>
          <p:nvPr>
            <p:ph idx="3" type="body"/>
          </p:nvPr>
        </p:nvSpPr>
        <p:spPr>
          <a:xfrm>
            <a:off x="457172" y="3682578"/>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135" name="Shape 135"/>
        <p:cNvGrpSpPr/>
        <p:nvPr/>
      </p:nvGrpSpPr>
      <p:grpSpPr>
        <a:xfrm>
          <a:off x="0" y="0"/>
          <a:ext cx="0" cy="0"/>
          <a:chOff x="0" y="0"/>
          <a:chExt cx="0" cy="0"/>
        </a:xfrm>
      </p:grpSpPr>
      <p:sp>
        <p:nvSpPr>
          <p:cNvPr id="136" name="Shape 13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7" name="Shape 137"/>
          <p:cNvSpPr txBox="1"/>
          <p:nvPr>
            <p:ph idx="1" type="body"/>
          </p:nvPr>
        </p:nvSpPr>
        <p:spPr>
          <a:xfrm>
            <a:off x="457172" y="1604841"/>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8" name="Shape 138"/>
          <p:cNvSpPr txBox="1"/>
          <p:nvPr>
            <p:ph idx="2" type="body"/>
          </p:nvPr>
        </p:nvSpPr>
        <p:spPr>
          <a:xfrm>
            <a:off x="457172" y="3682578"/>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139" name="Shape 139"/>
        <p:cNvGrpSpPr/>
        <p:nvPr/>
      </p:nvGrpSpPr>
      <p:grpSpPr>
        <a:xfrm>
          <a:off x="0" y="0"/>
          <a:ext cx="0" cy="0"/>
          <a:chOff x="0" y="0"/>
          <a:chExt cx="0" cy="0"/>
        </a:xfrm>
      </p:grpSpPr>
      <p:sp>
        <p:nvSpPr>
          <p:cNvPr id="140" name="Shape 140"/>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1" name="Shape 141"/>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2" name="Shape 142"/>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3" name="Shape 143"/>
          <p:cNvSpPr txBox="1"/>
          <p:nvPr>
            <p:ph idx="3" type="body"/>
          </p:nvPr>
        </p:nvSpPr>
        <p:spPr>
          <a:xfrm>
            <a:off x="4673927"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4" name="Shape 144"/>
          <p:cNvSpPr txBox="1"/>
          <p:nvPr>
            <p:ph idx="4" type="body"/>
          </p:nvPr>
        </p:nvSpPr>
        <p:spPr>
          <a:xfrm>
            <a:off x="457172"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145" name="Shape 145"/>
        <p:cNvGrpSpPr/>
        <p:nvPr/>
      </p:nvGrpSpPr>
      <p:grpSpPr>
        <a:xfrm>
          <a:off x="0" y="0"/>
          <a:ext cx="0" cy="0"/>
          <a:chOff x="0" y="0"/>
          <a:chExt cx="0" cy="0"/>
        </a:xfrm>
      </p:grpSpPr>
      <p:sp>
        <p:nvSpPr>
          <p:cNvPr id="146" name="Shape 14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7" name="Shape 147"/>
          <p:cNvSpPr txBox="1"/>
          <p:nvPr>
            <p:ph idx="1"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8" name="Shape 148"/>
          <p:cNvSpPr txBox="1"/>
          <p:nvPr>
            <p:ph idx="2"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9" name="Shape 149"/>
          <p:cNvSpPr/>
          <p:nvPr/>
        </p:nvSpPr>
        <p:spPr>
          <a:xfrm>
            <a:off x="457172" y="1604841"/>
            <a:ext cx="8228700" cy="39777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0" name="Shape 150"/>
          <p:cNvSpPr/>
          <p:nvPr/>
        </p:nvSpPr>
        <p:spPr>
          <a:xfrm>
            <a:off x="457172" y="1604841"/>
            <a:ext cx="8228700" cy="39777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740800"/>
            <a:ext cx="2808000" cy="1007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852800"/>
            <a:ext cx="2808000" cy="42393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600200"/>
            <a:ext cx="6367800" cy="54543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644233"/>
            <a:ext cx="4045200" cy="19764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3737433"/>
            <a:ext cx="4045200" cy="16467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965433"/>
            <a:ext cx="3837000" cy="49269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5640767"/>
            <a:ext cx="5998800" cy="8067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2" name="Shape 52"/>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3" name="Shape 53"/>
          <p:cNvSpPr txBox="1"/>
          <p:nvPr>
            <p:ph idx="10" type="dt"/>
          </p:nvPr>
        </p:nvSpPr>
        <p:spPr>
          <a:xfrm>
            <a:off x="457172" y="6247907"/>
            <a:ext cx="2130000" cy="472800"/>
          </a:xfrm>
          <a:prstGeom prst="rect">
            <a:avLst/>
          </a:prstGeom>
          <a:noFill/>
          <a:ln>
            <a:noFill/>
          </a:ln>
        </p:spPr>
        <p:txBody>
          <a:bodyPr anchorCtr="0" anchor="t"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4" name="Shape 54"/>
          <p:cNvSpPr txBox="1"/>
          <p:nvPr>
            <p:ph idx="11" type="ftr"/>
          </p:nvPr>
        </p:nvSpPr>
        <p:spPr>
          <a:xfrm>
            <a:off x="3127054" y="6247907"/>
            <a:ext cx="2898000" cy="472800"/>
          </a:xfrm>
          <a:prstGeom prst="rect">
            <a:avLst/>
          </a:prstGeom>
          <a:noFill/>
          <a:ln>
            <a:noFill/>
          </a:ln>
        </p:spPr>
        <p:txBody>
          <a:bodyPr anchorCtr="0" anchor="t"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5" name="Shape 55"/>
          <p:cNvSpPr txBox="1"/>
          <p:nvPr>
            <p:ph idx="12" type="sldNum"/>
          </p:nvPr>
        </p:nvSpPr>
        <p:spPr>
          <a:xfrm>
            <a:off x="6555842" y="6247907"/>
            <a:ext cx="2130000" cy="4728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02" name="Shape 102"/>
        <p:cNvGrpSpPr/>
        <p:nvPr/>
      </p:nvGrpSpPr>
      <p:grpSpPr>
        <a:xfrm>
          <a:off x="0" y="0"/>
          <a:ext cx="0" cy="0"/>
          <a:chOff x="0" y="0"/>
          <a:chExt cx="0" cy="0"/>
        </a:xfrm>
      </p:grpSpPr>
      <p:sp>
        <p:nvSpPr>
          <p:cNvPr id="103" name="Shape 103"/>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4" name="Shape 104"/>
          <p:cNvSpPr txBox="1"/>
          <p:nvPr>
            <p:ph idx="1"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5" name="Shape 105"/>
          <p:cNvSpPr txBox="1"/>
          <p:nvPr>
            <p:ph idx="10" type="dt"/>
          </p:nvPr>
        </p:nvSpPr>
        <p:spPr>
          <a:xfrm>
            <a:off x="457172" y="6247907"/>
            <a:ext cx="2130300" cy="473100"/>
          </a:xfrm>
          <a:prstGeom prst="rect">
            <a:avLst/>
          </a:prstGeom>
          <a:noFill/>
          <a:ln>
            <a:noFill/>
          </a:ln>
        </p:spPr>
        <p:txBody>
          <a:bodyPr anchorCtr="0" anchor="t"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6" name="Shape 106"/>
          <p:cNvSpPr txBox="1"/>
          <p:nvPr>
            <p:ph idx="11" type="ftr"/>
          </p:nvPr>
        </p:nvSpPr>
        <p:spPr>
          <a:xfrm>
            <a:off x="3127054" y="6247907"/>
            <a:ext cx="2898000" cy="473100"/>
          </a:xfrm>
          <a:prstGeom prst="rect">
            <a:avLst/>
          </a:prstGeom>
          <a:noFill/>
          <a:ln>
            <a:noFill/>
          </a:ln>
        </p:spPr>
        <p:txBody>
          <a:bodyPr anchorCtr="0" anchor="t"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7" name="Shape 107"/>
          <p:cNvSpPr txBox="1"/>
          <p:nvPr>
            <p:ph idx="12" type="sldNum"/>
          </p:nvPr>
        </p:nvSpPr>
        <p:spPr>
          <a:xfrm>
            <a:off x="6555842" y="6247907"/>
            <a:ext cx="2130300" cy="4731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15.png"/><Relationship Id="rId5" Type="http://schemas.openxmlformats.org/officeDocument/2006/relationships/image" Target="../media/image14.png"/><Relationship Id="rId6"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17.png"/><Relationship Id="rId5"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1.png"/><Relationship Id="rId5"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23.png"/><Relationship Id="rId5"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1.png"/><Relationship Id="rId5"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comments" Target="../comments/comment1.xml"/><Relationship Id="rId4" Type="http://schemas.openxmlformats.org/officeDocument/2006/relationships/image" Target="../media/image1.png"/><Relationship Id="rId5"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6.png"/><Relationship Id="rId6"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8.png"/><Relationship Id="rId6"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pic>
        <p:nvPicPr>
          <p:cNvPr id="155" name="Shape 155"/>
          <p:cNvPicPr preferRelativeResize="0"/>
          <p:nvPr/>
        </p:nvPicPr>
        <p:blipFill rotWithShape="1">
          <a:blip r:embed="rId3">
            <a:alphaModFix/>
          </a:blip>
          <a:srcRect b="0" l="0" r="0" t="0"/>
          <a:stretch/>
        </p:blipFill>
        <p:spPr>
          <a:xfrm>
            <a:off x="0" y="0"/>
            <a:ext cx="2281044" cy="1144980"/>
          </a:xfrm>
          <a:prstGeom prst="rect">
            <a:avLst/>
          </a:prstGeom>
          <a:noFill/>
          <a:ln>
            <a:noFill/>
          </a:ln>
        </p:spPr>
      </p:pic>
      <p:sp>
        <p:nvSpPr>
          <p:cNvPr id="156" name="Shape 156"/>
          <p:cNvSpPr txBox="1"/>
          <p:nvPr/>
        </p:nvSpPr>
        <p:spPr>
          <a:xfrm>
            <a:off x="508747" y="2448089"/>
            <a:ext cx="8153400" cy="2356800"/>
          </a:xfrm>
          <a:prstGeom prst="rect">
            <a:avLst/>
          </a:prstGeom>
          <a:noFill/>
          <a:ln>
            <a:noFill/>
          </a:ln>
        </p:spPr>
        <p:txBody>
          <a:bodyPr anchorCtr="0" anchor="t" bIns="0" lIns="0" spcFirstLastPara="1" rIns="0" wrap="square" tIns="27000">
            <a:noAutofit/>
          </a:bodyPr>
          <a:lstStyle/>
          <a:p>
            <a:pPr indent="0" lvl="0" marL="0" marR="0" rtl="0" algn="ctr">
              <a:lnSpc>
                <a:spcPct val="100000"/>
              </a:lnSpc>
              <a:spcBef>
                <a:spcPts val="0"/>
              </a:spcBef>
              <a:spcAft>
                <a:spcPts val="0"/>
              </a:spcAft>
              <a:buClr>
                <a:srgbClr val="000000"/>
              </a:buClr>
              <a:buSzPts val="1100"/>
              <a:buFont typeface="Arial"/>
              <a:buNone/>
            </a:pPr>
            <a:r>
              <a:rPr b="1" lang="en" sz="6500">
                <a:solidFill>
                  <a:srgbClr val="08D0C4"/>
                </a:solidFill>
                <a:latin typeface="Helvetica Neue"/>
                <a:ea typeface="Helvetica Neue"/>
                <a:cs typeface="Helvetica Neue"/>
                <a:sym typeface="Helvetica Neue"/>
              </a:rPr>
              <a:t>Exploring Circuits</a:t>
            </a:r>
            <a:endParaRPr b="1" i="0" sz="6500" u="none" cap="none" strike="noStrike">
              <a:solidFill>
                <a:srgbClr val="08D0C4"/>
              </a:solidFill>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pic>
        <p:nvPicPr>
          <p:cNvPr id="234" name="Shape 234"/>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35" name="Shape 235"/>
          <p:cNvGraphicFramePr/>
          <p:nvPr/>
        </p:nvGraphicFramePr>
        <p:xfrm>
          <a:off x="1116876" y="1023288"/>
          <a:ext cx="3000000" cy="3000000"/>
        </p:xfrm>
        <a:graphic>
          <a:graphicData uri="http://schemas.openxmlformats.org/drawingml/2006/table">
            <a:tbl>
              <a:tblPr>
                <a:noFill/>
                <a:tableStyleId>{0F64839A-6CA1-4559-92DC-9F7F270F6E0D}</a:tableStyleId>
              </a:tblPr>
              <a:tblGrid>
                <a:gridCol w="3775450"/>
                <a:gridCol w="3420700"/>
              </a:tblGrid>
              <a:tr h="6334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a:t>
                      </a:r>
                      <a:r>
                        <a:rPr b="1" lang="en" sz="2000">
                          <a:latin typeface="Helvetica Neue"/>
                          <a:ea typeface="Helvetica Neue"/>
                          <a:cs typeface="Helvetica Neue"/>
                          <a:sym typeface="Helvetica Neue"/>
                        </a:rPr>
                        <a:t>6</a:t>
                      </a:r>
                      <a:r>
                        <a:rPr b="1" lang="en" sz="2000" u="none" cap="none" strike="noStrike">
                          <a:latin typeface="Helvetica Neue"/>
                          <a:ea typeface="Helvetica Neue"/>
                          <a:cs typeface="Helvetica Neue"/>
                          <a:sym typeface="Helvetica Neue"/>
                        </a:rPr>
                        <a:t>.</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Change the Light Sensor to be a Button.</a:t>
                      </a:r>
                      <a:endParaRPr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r h="1798950">
                <a:tc>
                  <a:txBody>
                    <a:bodyPr>
                      <a:noAutofit/>
                    </a:bodyPr>
                    <a:lstStyle/>
                    <a:p>
                      <a:pPr indent="0" lvl="0" marL="0" marR="0" rtl="0" algn="l">
                        <a:lnSpc>
                          <a:spcPct val="115000"/>
                        </a:lnSpc>
                        <a:spcBef>
                          <a:spcPts val="0"/>
                        </a:spcBef>
                        <a:spcAft>
                          <a:spcPts val="0"/>
                        </a:spcAft>
                        <a:buNone/>
                      </a:pPr>
                      <a:r>
                        <a:rPr b="1" lang="en" sz="2000">
                          <a:latin typeface="Helvetica Neue"/>
                          <a:ea typeface="Helvetica Neue"/>
                          <a:cs typeface="Helvetica Neue"/>
                          <a:sym typeface="Helvetica Neue"/>
                        </a:rPr>
                        <a:t>Step 7. </a:t>
                      </a:r>
                      <a:r>
                        <a:rPr lang="en" sz="2000">
                          <a:latin typeface="Helvetica Neue"/>
                          <a:ea typeface="Helvetica Neue"/>
                          <a:cs typeface="Helvetica Neue"/>
                          <a:sym typeface="Helvetica Neue"/>
                        </a:rPr>
                        <a:t>Connect the Light Sensor to the RGB LED and  Buzzer (or Sound Player). Add a Toggle in between.</a:t>
                      </a:r>
                      <a:endParaRPr b="1"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r h="633425">
                <a:tc>
                  <a:txBody>
                    <a:bodyPr>
                      <a:noAutofit/>
                    </a:bodyPr>
                    <a:lstStyle/>
                    <a:p>
                      <a:pPr indent="0" lvl="0" marL="0" marR="0" rtl="0" algn="l">
                        <a:lnSpc>
                          <a:spcPct val="115000"/>
                        </a:lnSpc>
                        <a:spcBef>
                          <a:spcPts val="0"/>
                        </a:spcBef>
                        <a:spcAft>
                          <a:spcPts val="0"/>
                        </a:spcAft>
                        <a:buNone/>
                      </a:pPr>
                      <a:r>
                        <a:rPr b="1" lang="en" sz="2000">
                          <a:latin typeface="Helvetica Neue"/>
                          <a:ea typeface="Helvetica Neue"/>
                          <a:cs typeface="Helvetica Neue"/>
                          <a:sym typeface="Helvetica Neue"/>
                        </a:rPr>
                        <a:t>Step 8. </a:t>
                      </a:r>
                      <a:r>
                        <a:rPr lang="en" sz="2000">
                          <a:latin typeface="Helvetica Neue"/>
                          <a:ea typeface="Helvetica Neue"/>
                          <a:cs typeface="Helvetica Neue"/>
                          <a:sym typeface="Helvetica Neue"/>
                        </a:rPr>
                        <a:t>Test it!</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bl>
          </a:graphicData>
        </a:graphic>
      </p:graphicFrame>
      <p:sp>
        <p:nvSpPr>
          <p:cNvPr id="236" name="Shape 236"/>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Challenge 1</a:t>
            </a:r>
            <a:endParaRPr b="1" i="0" sz="4000" u="none" cap="none" strike="noStrike">
              <a:solidFill>
                <a:srgbClr val="08D0C4"/>
              </a:solidFill>
              <a:latin typeface="Helvetica Neue"/>
              <a:ea typeface="Helvetica Neue"/>
              <a:cs typeface="Helvetica Neue"/>
              <a:sym typeface="Helvetica Neue"/>
            </a:endParaRPr>
          </a:p>
        </p:txBody>
      </p:sp>
      <p:pic>
        <p:nvPicPr>
          <p:cNvPr id="237" name="Shape 237"/>
          <p:cNvPicPr preferRelativeResize="0"/>
          <p:nvPr/>
        </p:nvPicPr>
        <p:blipFill>
          <a:blip r:embed="rId4">
            <a:alphaModFix/>
          </a:blip>
          <a:stretch>
            <a:fillRect/>
          </a:stretch>
        </p:blipFill>
        <p:spPr>
          <a:xfrm>
            <a:off x="5731250" y="1176932"/>
            <a:ext cx="1897675" cy="1852125"/>
          </a:xfrm>
          <a:prstGeom prst="rect">
            <a:avLst/>
          </a:prstGeom>
          <a:noFill/>
          <a:ln>
            <a:noFill/>
          </a:ln>
        </p:spPr>
      </p:pic>
      <p:pic>
        <p:nvPicPr>
          <p:cNvPr id="238" name="Shape 238"/>
          <p:cNvPicPr preferRelativeResize="0"/>
          <p:nvPr/>
        </p:nvPicPr>
        <p:blipFill>
          <a:blip r:embed="rId5">
            <a:alphaModFix/>
          </a:blip>
          <a:stretch>
            <a:fillRect/>
          </a:stretch>
        </p:blipFill>
        <p:spPr>
          <a:xfrm>
            <a:off x="5170975" y="3433673"/>
            <a:ext cx="2897650" cy="1372575"/>
          </a:xfrm>
          <a:prstGeom prst="rect">
            <a:avLst/>
          </a:prstGeom>
          <a:noFill/>
          <a:ln>
            <a:noFill/>
          </a:ln>
        </p:spPr>
      </p:pic>
      <p:pic>
        <p:nvPicPr>
          <p:cNvPr id="239" name="Shape 239"/>
          <p:cNvPicPr preferRelativeResize="0"/>
          <p:nvPr/>
        </p:nvPicPr>
        <p:blipFill>
          <a:blip r:embed="rId6">
            <a:alphaModFix/>
          </a:blip>
          <a:stretch>
            <a:fillRect/>
          </a:stretch>
        </p:blipFill>
        <p:spPr>
          <a:xfrm>
            <a:off x="5707900" y="5083053"/>
            <a:ext cx="1897675" cy="143267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pic>
        <p:nvPicPr>
          <p:cNvPr id="244" name="Shape 244"/>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45" name="Shape 245"/>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246" name="Shape 246"/>
          <p:cNvSpPr txBox="1"/>
          <p:nvPr/>
        </p:nvSpPr>
        <p:spPr>
          <a:xfrm>
            <a:off x="346475" y="2428075"/>
            <a:ext cx="8705400" cy="3684600"/>
          </a:xfrm>
          <a:prstGeom prst="rect">
            <a:avLst/>
          </a:prstGeom>
          <a:noFill/>
          <a:ln>
            <a:noFill/>
          </a:ln>
        </p:spPr>
        <p:txBody>
          <a:bodyPr anchorCtr="0" anchor="ctr" bIns="91425" lIns="91425" spcFirstLastPara="1" rIns="91425" wrap="square" tIns="91425">
            <a:noAutofit/>
          </a:bodyPr>
          <a:lstStyle/>
          <a:p>
            <a:pPr indent="0" lvl="0" marL="0" rtl="0">
              <a:spcBef>
                <a:spcPts val="0"/>
              </a:spcBef>
              <a:spcAft>
                <a:spcPts val="0"/>
              </a:spcAft>
              <a:buNone/>
            </a:pPr>
            <a:r>
              <a:rPr b="1" i="1" lang="en" sz="2400">
                <a:solidFill>
                  <a:schemeClr val="dk1"/>
                </a:solidFill>
                <a:latin typeface="Helvetica Neue"/>
                <a:ea typeface="Helvetica Neue"/>
                <a:cs typeface="Helvetica Neue"/>
                <a:sym typeface="Helvetica Neue"/>
              </a:rPr>
              <a:t>1. What is the function of the Toggle in the system? </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 Toggle ensures the Light Sensor acts as a switch</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 Toggle ensures the RGB LED is bright</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 Toggle doesn’t have a function in this system</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rPr b="1" i="1" lang="en" sz="2400">
                <a:solidFill>
                  <a:schemeClr val="dk1"/>
                </a:solidFill>
                <a:latin typeface="Helvetica Neue"/>
                <a:ea typeface="Helvetica Neue"/>
                <a:cs typeface="Helvetica Neue"/>
                <a:sym typeface="Helvetica Neue"/>
              </a:rPr>
              <a:t>2. What is a correct algorithmic description of the system</a:t>
            </a:r>
            <a:r>
              <a:rPr b="1" i="1" lang="en" sz="2400">
                <a:solidFill>
                  <a:schemeClr val="dk1"/>
                </a:solidFill>
                <a:latin typeface="Helvetica Neue"/>
                <a:ea typeface="Helvetica Neue"/>
                <a:cs typeface="Helvetica Neue"/>
                <a:sym typeface="Helvetica Neue"/>
              </a:rPr>
              <a:t>?</a:t>
            </a:r>
            <a:endParaRPr b="1" i="1" sz="2400">
              <a:solidFill>
                <a:schemeClr val="dk1"/>
              </a:solidFill>
              <a:latin typeface="Helvetica Neue"/>
              <a:ea typeface="Helvetica Neue"/>
              <a:cs typeface="Helvetica Neue"/>
              <a:sym typeface="Helvetica Neue"/>
            </a:endParaRPr>
          </a:p>
          <a:p>
            <a:pPr indent="0" lvl="0" marL="0" rtl="0">
              <a:spcBef>
                <a:spcPts val="1000"/>
              </a:spcBef>
              <a:spcAft>
                <a:spcPts val="0"/>
              </a:spcAft>
              <a:buNone/>
            </a:pPr>
            <a:r>
              <a:t/>
            </a:r>
            <a:endParaRPr sz="6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When the Light Sensor is pressed, the Toggle sends a true value, this lights up the RGB LED and sounds the Buzzer</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When the Light Sensor is pressed, the Toggle sends a false value, this lights up the RGB LED but doesn’t sound the buzzer</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When the Light Sensor is pressed, the Toggle sends a false value, this sounds the buzzer</a:t>
            </a:r>
            <a:r>
              <a:rPr i="1" lang="en" sz="2000">
                <a:solidFill>
                  <a:schemeClr val="dk1"/>
                </a:solidFill>
                <a:latin typeface="Helvetica Neue"/>
                <a:ea typeface="Helvetica Neue"/>
                <a:cs typeface="Helvetica Neue"/>
                <a:sym typeface="Helvetica Neue"/>
              </a:rPr>
              <a:t>, but doesn’t </a:t>
            </a:r>
            <a:r>
              <a:rPr i="1" lang="en" sz="2000">
                <a:solidFill>
                  <a:schemeClr val="dk1"/>
                </a:solidFill>
                <a:latin typeface="Helvetica Neue"/>
                <a:ea typeface="Helvetica Neue"/>
                <a:cs typeface="Helvetica Neue"/>
                <a:sym typeface="Helvetica Neue"/>
              </a:rPr>
              <a:t>lights= up the RGB LED</a:t>
            </a:r>
            <a:endParaRPr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1000">
              <a:solidFill>
                <a:schemeClr val="dk1"/>
              </a:solidFill>
              <a:latin typeface="Helvetica Neue"/>
              <a:ea typeface="Helvetica Neue"/>
              <a:cs typeface="Helvetica Neue"/>
              <a:sym typeface="Helvetica Neue"/>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pic>
        <p:nvPicPr>
          <p:cNvPr id="251" name="Shape 251"/>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52" name="Shape 252"/>
          <p:cNvGraphicFramePr/>
          <p:nvPr/>
        </p:nvGraphicFramePr>
        <p:xfrm>
          <a:off x="862638" y="1936338"/>
          <a:ext cx="3000000" cy="3000000"/>
        </p:xfrm>
        <a:graphic>
          <a:graphicData uri="http://schemas.openxmlformats.org/drawingml/2006/table">
            <a:tbl>
              <a:tblPr>
                <a:noFill/>
                <a:tableStyleId>{0F64839A-6CA1-4559-92DC-9F7F270F6E0D}</a:tableStyleId>
              </a:tblPr>
              <a:tblGrid>
                <a:gridCol w="3825975"/>
                <a:gridCol w="3710025"/>
              </a:tblGrid>
              <a:tr h="7553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Open the Settings icon to edit the pitch of the Buzzer (Sound Player).</a:t>
                      </a:r>
                      <a:endParaRPr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r h="755325">
                <a:tc>
                  <a:txBody>
                    <a:bodyPr>
                      <a:noAutofit/>
                    </a:bodyPr>
                    <a:lstStyle/>
                    <a:p>
                      <a:pPr indent="0" lvl="0" marL="0" rtl="0">
                        <a:spcBef>
                          <a:spcPts val="0"/>
                        </a:spcBef>
                        <a:spcAft>
                          <a:spcPts val="0"/>
                        </a:spcAft>
                        <a:buClr>
                          <a:schemeClr val="dk1"/>
                        </a:buClr>
                        <a:buSzPts val="1100"/>
                        <a:buFont typeface="Arial"/>
                        <a:buNone/>
                      </a:pPr>
                      <a:r>
                        <a:rPr b="1" lang="en" sz="2000">
                          <a:latin typeface="Helvetica Neue"/>
                          <a:ea typeface="Helvetica Neue"/>
                          <a:cs typeface="Helvetica Neue"/>
                          <a:sym typeface="Helvetica Neue"/>
                        </a:rPr>
                        <a:t>Step 2. </a:t>
                      </a:r>
                      <a:r>
                        <a:rPr lang="en" sz="2000">
                          <a:latin typeface="Helvetica Neue"/>
                          <a:ea typeface="Helvetica Neue"/>
                          <a:cs typeface="Helvetica Neue"/>
                          <a:sym typeface="Helvetica Neue"/>
                        </a:rPr>
                        <a:t>Let’s test it!</a:t>
                      </a:r>
                      <a:endParaRPr b="1"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rtl="0">
                        <a:spcBef>
                          <a:spcPts val="0"/>
                        </a:spcBef>
                        <a:spcAft>
                          <a:spcPts val="0"/>
                        </a:spcAft>
                        <a:buNone/>
                      </a:pPr>
                      <a:r>
                        <a:t/>
                      </a:r>
                      <a:endParaRPr b="1" sz="2000">
                        <a:latin typeface="Helvetica Neue"/>
                        <a:ea typeface="Helvetica Neue"/>
                        <a:cs typeface="Helvetica Neue"/>
                        <a:sym typeface="Helvetica Neue"/>
                      </a:endParaRPr>
                    </a:p>
                    <a:p>
                      <a:pPr indent="0" lvl="0" marL="0" rtl="0">
                        <a:spcBef>
                          <a:spcPts val="0"/>
                        </a:spcBef>
                        <a:spcAft>
                          <a:spcPts val="0"/>
                        </a:spcAft>
                        <a:buNone/>
                      </a:pPr>
                      <a:r>
                        <a:t/>
                      </a:r>
                      <a:endParaRPr b="1" sz="2000">
                        <a:latin typeface="Helvetica Neue"/>
                        <a:ea typeface="Helvetica Neue"/>
                        <a:cs typeface="Helvetica Neue"/>
                        <a:sym typeface="Helvetica Neue"/>
                      </a:endParaRPr>
                    </a:p>
                    <a:p>
                      <a:pPr indent="0" lvl="0" marL="0" rtl="0">
                        <a:spcBef>
                          <a:spcPts val="0"/>
                        </a:spcBef>
                        <a:spcAft>
                          <a:spcPts val="0"/>
                        </a:spcAft>
                        <a:buNone/>
                      </a:pPr>
                      <a:r>
                        <a:t/>
                      </a:r>
                      <a:endParaRPr b="1" sz="2000">
                        <a:latin typeface="Helvetica Neue"/>
                        <a:ea typeface="Helvetica Neue"/>
                        <a:cs typeface="Helvetica Neue"/>
                        <a:sym typeface="Helvetica Neue"/>
                      </a:endParaRPr>
                    </a:p>
                    <a:p>
                      <a:pPr indent="0" lvl="0" marL="0" rtl="0">
                        <a:spcBef>
                          <a:spcPts val="0"/>
                        </a:spcBef>
                        <a:spcAft>
                          <a:spcPts val="0"/>
                        </a:spcAft>
                        <a:buNone/>
                      </a:pPr>
                      <a:r>
                        <a:t/>
                      </a:r>
                      <a:endParaRPr b="1" sz="2000">
                        <a:latin typeface="Helvetica Neue"/>
                        <a:ea typeface="Helvetica Neue"/>
                        <a:cs typeface="Helvetica Neue"/>
                        <a:sym typeface="Helvetica Neue"/>
                      </a:endParaRPr>
                    </a:p>
                    <a:p>
                      <a:pPr indent="0" lvl="0" marL="0" rtl="0">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bl>
          </a:graphicData>
        </a:graphic>
      </p:graphicFrame>
      <p:sp>
        <p:nvSpPr>
          <p:cNvPr id="253" name="Shape 253"/>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                   </a:t>
            </a:r>
            <a:r>
              <a:rPr b="1" lang="en" sz="4000">
                <a:solidFill>
                  <a:srgbClr val="08D0C4"/>
                </a:solidFill>
                <a:latin typeface="Helvetica Neue"/>
                <a:ea typeface="Helvetica Neue"/>
                <a:cs typeface="Helvetica Neue"/>
                <a:sym typeface="Helvetica Neue"/>
              </a:rPr>
              <a:t>Challenge 1- Debug it</a:t>
            </a:r>
            <a:endParaRPr b="1" i="0" sz="4000" u="none" cap="none" strike="noStrike">
              <a:solidFill>
                <a:srgbClr val="08D0C4"/>
              </a:solidFill>
              <a:latin typeface="Helvetica Neue"/>
              <a:ea typeface="Helvetica Neue"/>
              <a:cs typeface="Helvetica Neue"/>
              <a:sym typeface="Helvetica Neue"/>
            </a:endParaRPr>
          </a:p>
        </p:txBody>
      </p:sp>
      <p:pic>
        <p:nvPicPr>
          <p:cNvPr id="254" name="Shape 254"/>
          <p:cNvPicPr preferRelativeResize="0"/>
          <p:nvPr/>
        </p:nvPicPr>
        <p:blipFill>
          <a:blip r:embed="rId4">
            <a:alphaModFix/>
          </a:blip>
          <a:stretch>
            <a:fillRect/>
          </a:stretch>
        </p:blipFill>
        <p:spPr>
          <a:xfrm>
            <a:off x="5529150" y="2064757"/>
            <a:ext cx="2049700" cy="1864750"/>
          </a:xfrm>
          <a:prstGeom prst="rect">
            <a:avLst/>
          </a:prstGeom>
          <a:noFill/>
          <a:ln>
            <a:noFill/>
          </a:ln>
        </p:spPr>
      </p:pic>
      <p:pic>
        <p:nvPicPr>
          <p:cNvPr id="255" name="Shape 255"/>
          <p:cNvPicPr preferRelativeResize="0"/>
          <p:nvPr/>
        </p:nvPicPr>
        <p:blipFill>
          <a:blip r:embed="rId5">
            <a:alphaModFix/>
          </a:blip>
          <a:stretch>
            <a:fillRect/>
          </a:stretch>
        </p:blipFill>
        <p:spPr>
          <a:xfrm>
            <a:off x="5262150" y="4364859"/>
            <a:ext cx="2622075" cy="13360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pic>
        <p:nvPicPr>
          <p:cNvPr id="260" name="Shape 260"/>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61" name="Shape 261"/>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262" name="Shape 262"/>
          <p:cNvGraphicFramePr/>
          <p:nvPr/>
        </p:nvGraphicFramePr>
        <p:xfrm>
          <a:off x="814101" y="1965363"/>
          <a:ext cx="3000000" cy="3000000"/>
        </p:xfrm>
        <a:graphic>
          <a:graphicData uri="http://schemas.openxmlformats.org/drawingml/2006/table">
            <a:tbl>
              <a:tblPr>
                <a:noFill/>
                <a:tableStyleId>{0F64839A-6CA1-4559-92DC-9F7F270F6E0D}</a:tableStyleId>
              </a:tblPr>
              <a:tblGrid>
                <a:gridCol w="3839650"/>
                <a:gridCol w="3839650"/>
              </a:tblGrid>
              <a:tr h="6334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Following on from Challenge 1, add the following blocks to the Workspace</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Key Press block</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Switch block</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8230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Connect the Key Press to the Toggle. Place the Switch in the middle of the system.</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bl>
          </a:graphicData>
        </a:graphic>
      </p:graphicFrame>
      <p:sp>
        <p:nvSpPr>
          <p:cNvPr id="263" name="Shape 263"/>
          <p:cNvSpPr txBox="1"/>
          <p:nvPr/>
        </p:nvSpPr>
        <p:spPr>
          <a:xfrm>
            <a:off x="546286" y="3195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                                     Challenge 2</a:t>
            </a:r>
            <a:endParaRPr b="1" i="0" sz="4000" u="none" cap="none" strike="noStrike">
              <a:solidFill>
                <a:srgbClr val="08D0C4"/>
              </a:solidFill>
              <a:latin typeface="Helvetica Neue"/>
              <a:ea typeface="Helvetica Neue"/>
              <a:cs typeface="Helvetica Neue"/>
              <a:sym typeface="Helvetica Neue"/>
            </a:endParaRPr>
          </a:p>
        </p:txBody>
      </p:sp>
      <p:pic>
        <p:nvPicPr>
          <p:cNvPr id="264" name="Shape 264"/>
          <p:cNvPicPr preferRelativeResize="0"/>
          <p:nvPr/>
        </p:nvPicPr>
        <p:blipFill>
          <a:blip r:embed="rId4">
            <a:alphaModFix/>
          </a:blip>
          <a:stretch>
            <a:fillRect/>
          </a:stretch>
        </p:blipFill>
        <p:spPr>
          <a:xfrm>
            <a:off x="5347475" y="2079151"/>
            <a:ext cx="2375011" cy="1603900"/>
          </a:xfrm>
          <a:prstGeom prst="rect">
            <a:avLst/>
          </a:prstGeom>
          <a:noFill/>
          <a:ln>
            <a:noFill/>
          </a:ln>
        </p:spPr>
      </p:pic>
      <p:pic>
        <p:nvPicPr>
          <p:cNvPr id="265" name="Shape 265"/>
          <p:cNvPicPr preferRelativeResize="0"/>
          <p:nvPr/>
        </p:nvPicPr>
        <p:blipFill>
          <a:blip r:embed="rId5">
            <a:alphaModFix/>
          </a:blip>
          <a:stretch>
            <a:fillRect/>
          </a:stretch>
        </p:blipFill>
        <p:spPr>
          <a:xfrm>
            <a:off x="5075500" y="3910849"/>
            <a:ext cx="2870150" cy="19196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pic>
        <p:nvPicPr>
          <p:cNvPr id="270" name="Shape 270"/>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71" name="Shape 271"/>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272" name="Shape 272"/>
          <p:cNvGraphicFramePr/>
          <p:nvPr/>
        </p:nvGraphicFramePr>
        <p:xfrm>
          <a:off x="814101" y="1965363"/>
          <a:ext cx="3000000" cy="3000000"/>
        </p:xfrm>
        <a:graphic>
          <a:graphicData uri="http://schemas.openxmlformats.org/drawingml/2006/table">
            <a:tbl>
              <a:tblPr>
                <a:noFill/>
                <a:tableStyleId>{0F64839A-6CA1-4559-92DC-9F7F270F6E0D}</a:tableStyleId>
              </a:tblPr>
              <a:tblGrid>
                <a:gridCol w="3839650"/>
                <a:gridCol w="3839650"/>
              </a:tblGrid>
              <a:tr h="633425">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a:t>
                      </a:r>
                      <a:r>
                        <a:rPr b="1" lang="en" sz="2000">
                          <a:latin typeface="Helvetica Neue"/>
                          <a:ea typeface="Helvetica Neue"/>
                          <a:cs typeface="Helvetica Neue"/>
                          <a:sym typeface="Helvetica Neue"/>
                        </a:rPr>
                        <a:t>3</a:t>
                      </a:r>
                      <a:r>
                        <a:rPr b="1" lang="en" sz="2000" u="none" cap="none" strike="noStrike">
                          <a:latin typeface="Helvetica Neue"/>
                          <a:ea typeface="Helvetica Neue"/>
                          <a:cs typeface="Helvetica Neue"/>
                          <a:sym typeface="Helvetica Neue"/>
                        </a:rPr>
                        <a:t>.</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Select an input to control the switch.</a:t>
                      </a:r>
                      <a:endParaRPr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r h="823025">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a:t>
                      </a:r>
                      <a:r>
                        <a:rPr b="1" lang="en" sz="2000">
                          <a:latin typeface="Helvetica Neue"/>
                          <a:ea typeface="Helvetica Neue"/>
                          <a:cs typeface="Helvetica Neue"/>
                          <a:sym typeface="Helvetica Neue"/>
                        </a:rPr>
                        <a:t>4</a:t>
                      </a:r>
                      <a:r>
                        <a:rPr b="1"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Test it!</a:t>
                      </a:r>
                      <a:endParaRPr sz="2000" u="none" cap="none" strike="noStrike">
                        <a:latin typeface="Helvetica Neue"/>
                        <a:ea typeface="Helvetica Neue"/>
                        <a:cs typeface="Helvetica Neue"/>
                        <a:sym typeface="Helvetica Neue"/>
                      </a:endParaRPr>
                    </a:p>
                    <a:p>
                      <a:pPr indent="0" lvl="0" marL="0" marR="0" rtl="0" algn="l">
                        <a:lnSpc>
                          <a:spcPct val="115000"/>
                        </a:lnSpc>
                        <a:spcBef>
                          <a:spcPts val="0"/>
                        </a:spcBef>
                        <a:spcAft>
                          <a:spcPts val="0"/>
                        </a:spcAft>
                        <a:buClr>
                          <a:srgbClr val="000000"/>
                        </a:buClr>
                        <a:buSzPts val="2000"/>
                        <a:buFont typeface="Arial"/>
                        <a:buNone/>
                      </a:pPr>
                      <a:r>
                        <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bl>
          </a:graphicData>
        </a:graphic>
      </p:graphicFrame>
      <p:sp>
        <p:nvSpPr>
          <p:cNvPr id="273" name="Shape 273"/>
          <p:cNvSpPr txBox="1"/>
          <p:nvPr/>
        </p:nvSpPr>
        <p:spPr>
          <a:xfrm>
            <a:off x="546286" y="3195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                                     Challenge 2</a:t>
            </a:r>
            <a:endParaRPr b="1" i="0" sz="4000" u="none" cap="none" strike="noStrike">
              <a:solidFill>
                <a:srgbClr val="08D0C4"/>
              </a:solidFill>
              <a:latin typeface="Helvetica Neue"/>
              <a:ea typeface="Helvetica Neue"/>
              <a:cs typeface="Helvetica Neue"/>
              <a:sym typeface="Helvetica Neue"/>
            </a:endParaRPr>
          </a:p>
        </p:txBody>
      </p:sp>
      <p:pic>
        <p:nvPicPr>
          <p:cNvPr id="274" name="Shape 274"/>
          <p:cNvPicPr preferRelativeResize="0"/>
          <p:nvPr/>
        </p:nvPicPr>
        <p:blipFill>
          <a:blip r:embed="rId4">
            <a:alphaModFix/>
          </a:blip>
          <a:stretch>
            <a:fillRect/>
          </a:stretch>
        </p:blipFill>
        <p:spPr>
          <a:xfrm>
            <a:off x="5183700" y="2103999"/>
            <a:ext cx="2928325" cy="1597275"/>
          </a:xfrm>
          <a:prstGeom prst="rect">
            <a:avLst/>
          </a:prstGeom>
          <a:noFill/>
          <a:ln>
            <a:noFill/>
          </a:ln>
        </p:spPr>
      </p:pic>
      <p:pic>
        <p:nvPicPr>
          <p:cNvPr id="275" name="Shape 275"/>
          <p:cNvPicPr preferRelativeResize="0"/>
          <p:nvPr/>
        </p:nvPicPr>
        <p:blipFill>
          <a:blip r:embed="rId5">
            <a:alphaModFix/>
          </a:blip>
          <a:stretch>
            <a:fillRect/>
          </a:stretch>
        </p:blipFill>
        <p:spPr>
          <a:xfrm>
            <a:off x="5183700" y="4026712"/>
            <a:ext cx="2928325" cy="180643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9" name="Shape 279"/>
        <p:cNvGrpSpPr/>
        <p:nvPr/>
      </p:nvGrpSpPr>
      <p:grpSpPr>
        <a:xfrm>
          <a:off x="0" y="0"/>
          <a:ext cx="0" cy="0"/>
          <a:chOff x="0" y="0"/>
          <a:chExt cx="0" cy="0"/>
        </a:xfrm>
      </p:grpSpPr>
      <p:pic>
        <p:nvPicPr>
          <p:cNvPr id="280" name="Shape 280"/>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81" name="Shape 281"/>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282" name="Shape 282"/>
          <p:cNvSpPr txBox="1"/>
          <p:nvPr/>
        </p:nvSpPr>
        <p:spPr>
          <a:xfrm>
            <a:off x="295500" y="1738175"/>
            <a:ext cx="8705400" cy="3862800"/>
          </a:xfrm>
          <a:prstGeom prst="rect">
            <a:avLst/>
          </a:prstGeom>
          <a:noFill/>
          <a:ln>
            <a:noFill/>
          </a:ln>
        </p:spPr>
        <p:txBody>
          <a:bodyPr anchorCtr="0" anchor="ctr" bIns="91425" lIns="91425" spcFirstLastPara="1" rIns="91425" wrap="square" tIns="91425">
            <a:noAutofit/>
          </a:bodyPr>
          <a:lstStyle/>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What does the Switch do in our system</a:t>
            </a:r>
            <a:r>
              <a:rPr b="1" i="1" lang="en" sz="2400">
                <a:solidFill>
                  <a:schemeClr val="dk1"/>
                </a:solidFill>
                <a:latin typeface="Helvetica Neue"/>
                <a:ea typeface="Helvetica Neue"/>
                <a:cs typeface="Helvetica Neue"/>
                <a:sym typeface="Helvetica Neue"/>
              </a:rPr>
              <a:t>?</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 Switch regulates the brightness of the RGB LED</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 Switch regulates the amount of ‘electricity’ in our system</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 Switch turns the circuit on and off</a:t>
            </a:r>
            <a:endParaRPr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Why is a battery required in a circuit?</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rgbClr val="222222"/>
                </a:solidFill>
                <a:highlight>
                  <a:srgbClr val="FFFFFF"/>
                </a:highlight>
                <a:latin typeface="Helvetica Neue"/>
                <a:ea typeface="Helvetica Neue"/>
                <a:cs typeface="Helvetica Neue"/>
                <a:sym typeface="Helvetica Neue"/>
              </a:rPr>
              <a:t>A battery is an energy source which gets the current flowing in a circuit</a:t>
            </a:r>
            <a:endParaRPr i="1" sz="2000">
              <a:solidFill>
                <a:schemeClr val="dk1"/>
              </a:solidFill>
              <a:highlight>
                <a:srgbClr val="FFFF00"/>
              </a:highlight>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rgbClr val="222222"/>
                </a:solidFill>
                <a:highlight>
                  <a:srgbClr val="FFFFFF"/>
                </a:highlight>
                <a:latin typeface="Helvetica Neue"/>
                <a:ea typeface="Helvetica Neue"/>
                <a:cs typeface="Helvetica Neue"/>
                <a:sym typeface="Helvetica Neue"/>
              </a:rPr>
              <a:t>A battery turns the circuit on</a:t>
            </a:r>
            <a:endParaRPr i="1" sz="2000">
              <a:solidFill>
                <a:schemeClr val="dk1"/>
              </a:solidFill>
              <a:highlight>
                <a:srgbClr val="FFFF00"/>
              </a:highlight>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A battery turns the circuit off</a:t>
            </a:r>
            <a:endParaRPr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pic>
        <p:nvPicPr>
          <p:cNvPr id="287" name="Shape 287"/>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88" name="Shape 288"/>
          <p:cNvSpPr/>
          <p:nvPr/>
        </p:nvSpPr>
        <p:spPr>
          <a:xfrm>
            <a:off x="581983" y="1743550"/>
            <a:ext cx="8220300" cy="1298700"/>
          </a:xfrm>
          <a:prstGeom prst="rect">
            <a:avLst/>
          </a:prstGeom>
          <a:noFill/>
          <a:ln>
            <a:noFill/>
          </a:ln>
        </p:spPr>
        <p:txBody>
          <a:bodyPr anchorCtr="0" anchor="t" bIns="45700" lIns="91425" spcFirstLastPara="1" rIns="91425" wrap="square" tIns="45700">
            <a:noAutofit/>
          </a:bodyPr>
          <a:lstStyle/>
          <a:p>
            <a:pPr indent="-387350" lvl="0" marL="514350" marR="0" rtl="0" algn="l">
              <a:lnSpc>
                <a:spcPct val="115000"/>
              </a:lnSpc>
              <a:spcBef>
                <a:spcPts val="0"/>
              </a:spcBef>
              <a:spcAft>
                <a:spcPts val="0"/>
              </a:spcAft>
              <a:buClr>
                <a:srgbClr val="000000"/>
              </a:buClr>
              <a:buSzPts val="3000"/>
              <a:buFont typeface="Noto Sans Symbols"/>
              <a:buChar char="✓"/>
            </a:pPr>
            <a:r>
              <a:rPr b="1" lang="en" sz="3000">
                <a:latin typeface="Helvetica Neue"/>
                <a:ea typeface="Helvetica Neue"/>
                <a:cs typeface="Helvetica Neue"/>
                <a:sym typeface="Helvetica Neue"/>
              </a:rPr>
              <a:t>Today I learned….</a:t>
            </a:r>
            <a:endParaRPr b="0" i="0" sz="3000" u="none" cap="none" strike="noStrike">
              <a:solidFill>
                <a:srgbClr val="000000"/>
              </a:solidFill>
              <a:latin typeface="Arial"/>
              <a:ea typeface="Arial"/>
              <a:cs typeface="Arial"/>
              <a:sym typeface="Arial"/>
            </a:endParaRPr>
          </a:p>
        </p:txBody>
      </p:sp>
      <p:sp>
        <p:nvSpPr>
          <p:cNvPr id="289" name="Shape 289"/>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                                    </a:t>
            </a:r>
            <a:r>
              <a:rPr b="1" lang="en" sz="3000">
                <a:solidFill>
                  <a:srgbClr val="08D0C4"/>
                </a:solidFill>
                <a:latin typeface="Helvetica Neue"/>
                <a:ea typeface="Helvetica Neue"/>
                <a:cs typeface="Helvetica Neue"/>
                <a:sym typeface="Helvetica Neue"/>
              </a:rPr>
              <a:t> </a:t>
            </a:r>
            <a:endParaRPr b="1" sz="3000">
              <a:solidFill>
                <a:srgbClr val="08D0C4"/>
              </a:solidFill>
              <a:latin typeface="Helvetica Neue"/>
              <a:ea typeface="Helvetica Neue"/>
              <a:cs typeface="Helvetica Neue"/>
              <a:sym typeface="Helvetica Neue"/>
            </a:endParaRPr>
          </a:p>
          <a:p>
            <a:pPr indent="457200" lvl="0" marL="4114800" marR="0" rtl="0" algn="l">
              <a:lnSpc>
                <a:spcPct val="90000"/>
              </a:lnSpc>
              <a:spcBef>
                <a:spcPts val="0"/>
              </a:spcBef>
              <a:spcAft>
                <a:spcPts val="0"/>
              </a:spcAft>
              <a:buClr>
                <a:srgbClr val="000000"/>
              </a:buClr>
              <a:buSzPts val="4200"/>
              <a:buFont typeface="Arial"/>
              <a:buNone/>
            </a:pPr>
            <a:r>
              <a:rPr b="1" lang="en" sz="3000">
                <a:solidFill>
                  <a:srgbClr val="08D0C4"/>
                </a:solidFill>
                <a:latin typeface="Helvetica Neue"/>
                <a:ea typeface="Helvetica Neue"/>
                <a:cs typeface="Helvetica Neue"/>
                <a:sym typeface="Helvetica Neue"/>
              </a:rPr>
              <a:t>Tidy Up/Exit Ticket</a:t>
            </a:r>
            <a:endParaRPr b="1" i="0" sz="3000" u="none" cap="none" strike="noStrike">
              <a:solidFill>
                <a:srgbClr val="08D0C4"/>
              </a:solidFill>
              <a:latin typeface="Helvetica Neue"/>
              <a:ea typeface="Helvetica Neue"/>
              <a:cs typeface="Helvetica Neue"/>
              <a:sym typeface="Helvetica Neue"/>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Shape 161"/>
          <p:cNvSpPr txBox="1"/>
          <p:nvPr/>
        </p:nvSpPr>
        <p:spPr>
          <a:xfrm>
            <a:off x="0" y="-13447"/>
            <a:ext cx="9144000" cy="1144800"/>
          </a:xfrm>
          <a:prstGeom prst="rect">
            <a:avLst/>
          </a:prstGeom>
          <a:solidFill>
            <a:srgbClr val="08D0C4"/>
          </a:solidFill>
          <a:ln cap="flat" cmpd="sng" w="9525">
            <a:solidFill>
              <a:srgbClr val="FFFFFF"/>
            </a:solidFill>
            <a:prstDash val="solid"/>
            <a:round/>
            <a:headEnd len="sm" w="sm" type="none"/>
            <a:tailEnd len="sm" w="sm" type="none"/>
          </a:ln>
        </p:spPr>
        <p:txBody>
          <a:bodyPr anchorCtr="0" anchor="ctr" bIns="0" lIns="0" spcFirstLastPara="1" rIns="0" wrap="square" tIns="0">
            <a:noAutofit/>
          </a:bodyPr>
          <a:lstStyle/>
          <a:p>
            <a:pPr indent="0" lvl="0" marL="0" rtl="0" algn="ctr">
              <a:spcBef>
                <a:spcPts val="0"/>
              </a:spcBef>
              <a:spcAft>
                <a:spcPts val="0"/>
              </a:spcAft>
              <a:buClr>
                <a:schemeClr val="dk1"/>
              </a:buClr>
              <a:buSzPts val="1100"/>
              <a:buFont typeface="Arial"/>
              <a:buNone/>
            </a:pPr>
            <a:r>
              <a:rPr b="1" i="1" lang="en" sz="5000">
                <a:solidFill>
                  <a:srgbClr val="FFFFFF"/>
                </a:solidFill>
                <a:latin typeface="Helvetica Neue"/>
                <a:ea typeface="Helvetica Neue"/>
                <a:cs typeface="Helvetica Neue"/>
                <a:sym typeface="Helvetica Neue"/>
              </a:rPr>
              <a:t>Spot the Difference</a:t>
            </a:r>
            <a:endParaRPr b="1" i="1" sz="5000">
              <a:solidFill>
                <a:srgbClr val="FFFFFF"/>
              </a:solidFill>
              <a:latin typeface="Helvetica Neue"/>
              <a:ea typeface="Helvetica Neue"/>
              <a:cs typeface="Helvetica Neue"/>
              <a:sym typeface="Helvetica Neue"/>
            </a:endParaRPr>
          </a:p>
        </p:txBody>
      </p:sp>
      <p:sp>
        <p:nvSpPr>
          <p:cNvPr id="162" name="Shape 162"/>
          <p:cNvSpPr txBox="1"/>
          <p:nvPr/>
        </p:nvSpPr>
        <p:spPr>
          <a:xfrm>
            <a:off x="0" y="1131350"/>
            <a:ext cx="9114300" cy="1052100"/>
          </a:xfrm>
          <a:prstGeom prst="rect">
            <a:avLst/>
          </a:prstGeom>
          <a:noFill/>
          <a:ln>
            <a:noFill/>
          </a:ln>
        </p:spPr>
        <p:txBody>
          <a:bodyPr anchorCtr="0" anchor="ctr" bIns="91425" lIns="91425" spcFirstLastPara="1" rIns="91425" wrap="square" tIns="91425">
            <a:noAutofit/>
          </a:bodyPr>
          <a:lstStyle/>
          <a:p>
            <a:pPr indent="0" lvl="0" marL="857250" rtl="0" algn="l">
              <a:spcBef>
                <a:spcPts val="0"/>
              </a:spcBef>
              <a:spcAft>
                <a:spcPts val="0"/>
              </a:spcAft>
              <a:buNone/>
            </a:pPr>
            <a:r>
              <a:rPr b="1" i="1" lang="en" sz="2400">
                <a:solidFill>
                  <a:schemeClr val="dk1"/>
                </a:solidFill>
                <a:latin typeface="Helvetica Neue"/>
                <a:ea typeface="Helvetica Neue"/>
                <a:cs typeface="Helvetica Neue"/>
                <a:sym typeface="Helvetica Neue"/>
              </a:rPr>
              <a:t>                  Are these circuits on or off? </a:t>
            </a:r>
            <a:endParaRPr b="1" i="1" sz="2400">
              <a:solidFill>
                <a:schemeClr val="dk1"/>
              </a:solidFill>
              <a:latin typeface="Helvetica Neue"/>
              <a:ea typeface="Helvetica Neue"/>
              <a:cs typeface="Helvetica Neue"/>
              <a:sym typeface="Helvetica Neue"/>
            </a:endParaRPr>
          </a:p>
          <a:p>
            <a:pPr indent="0" lvl="0" marL="857250" rtl="0" algn="l">
              <a:spcBef>
                <a:spcPts val="0"/>
              </a:spcBef>
              <a:spcAft>
                <a:spcPts val="0"/>
              </a:spcAft>
              <a:buClr>
                <a:schemeClr val="dk1"/>
              </a:buClr>
              <a:buSzPts val="1100"/>
              <a:buFont typeface="Arial"/>
              <a:buNone/>
            </a:pPr>
            <a:r>
              <a:rPr b="1" i="1" lang="en" sz="2400">
                <a:solidFill>
                  <a:schemeClr val="dk1"/>
                </a:solidFill>
                <a:latin typeface="Helvetica Neue"/>
                <a:ea typeface="Helvetica Neue"/>
                <a:cs typeface="Helvetica Neue"/>
                <a:sym typeface="Helvetica Neue"/>
              </a:rPr>
              <a:t>                         How do you know?</a:t>
            </a:r>
            <a:endParaRPr b="1" i="1" sz="2400">
              <a:solidFill>
                <a:srgbClr val="FFFFFF"/>
              </a:solidFill>
              <a:latin typeface="Helvetica Neue"/>
              <a:ea typeface="Helvetica Neue"/>
              <a:cs typeface="Helvetica Neue"/>
              <a:sym typeface="Helvetica Neue"/>
            </a:endParaRPr>
          </a:p>
        </p:txBody>
      </p:sp>
      <p:pic>
        <p:nvPicPr>
          <p:cNvPr id="163" name="Shape 163"/>
          <p:cNvPicPr preferRelativeResize="0"/>
          <p:nvPr/>
        </p:nvPicPr>
        <p:blipFill>
          <a:blip r:embed="rId3">
            <a:alphaModFix/>
          </a:blip>
          <a:stretch>
            <a:fillRect/>
          </a:stretch>
        </p:blipFill>
        <p:spPr>
          <a:xfrm>
            <a:off x="3021525" y="2576025"/>
            <a:ext cx="3109675" cy="2257025"/>
          </a:xfrm>
          <a:prstGeom prst="rect">
            <a:avLst/>
          </a:prstGeom>
          <a:noFill/>
          <a:ln>
            <a:noFill/>
          </a:ln>
        </p:spPr>
      </p:pic>
      <p:pic>
        <p:nvPicPr>
          <p:cNvPr id="164" name="Shape 164"/>
          <p:cNvPicPr preferRelativeResize="0"/>
          <p:nvPr/>
        </p:nvPicPr>
        <p:blipFill rotWithShape="1">
          <a:blip r:embed="rId4">
            <a:alphaModFix/>
          </a:blip>
          <a:srcRect b="4434" l="0" r="3222" t="0"/>
          <a:stretch/>
        </p:blipFill>
        <p:spPr>
          <a:xfrm>
            <a:off x="6064650" y="2576975"/>
            <a:ext cx="2939400" cy="2257025"/>
          </a:xfrm>
          <a:prstGeom prst="rect">
            <a:avLst/>
          </a:prstGeom>
          <a:noFill/>
          <a:ln>
            <a:noFill/>
          </a:ln>
        </p:spPr>
      </p:pic>
      <p:pic>
        <p:nvPicPr>
          <p:cNvPr id="165" name="Shape 165"/>
          <p:cNvPicPr preferRelativeResize="0"/>
          <p:nvPr/>
        </p:nvPicPr>
        <p:blipFill>
          <a:blip r:embed="rId5">
            <a:alphaModFix/>
          </a:blip>
          <a:stretch>
            <a:fillRect/>
          </a:stretch>
        </p:blipFill>
        <p:spPr>
          <a:xfrm>
            <a:off x="152400" y="2583500"/>
            <a:ext cx="3044359" cy="22570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pic>
        <p:nvPicPr>
          <p:cNvPr id="170" name="Shape 170"/>
          <p:cNvPicPr preferRelativeResize="0"/>
          <p:nvPr/>
        </p:nvPicPr>
        <p:blipFill rotWithShape="1">
          <a:blip r:embed="rId4">
            <a:alphaModFix/>
          </a:blip>
          <a:srcRect b="0" l="0" r="0" t="0"/>
          <a:stretch/>
        </p:blipFill>
        <p:spPr>
          <a:xfrm>
            <a:off x="0" y="0"/>
            <a:ext cx="1710963" cy="858825"/>
          </a:xfrm>
          <a:prstGeom prst="rect">
            <a:avLst/>
          </a:prstGeom>
          <a:noFill/>
          <a:ln>
            <a:noFill/>
          </a:ln>
        </p:spPr>
      </p:pic>
      <p:sp>
        <p:nvSpPr>
          <p:cNvPr id="171" name="Shape 171"/>
          <p:cNvSpPr txBox="1"/>
          <p:nvPr/>
        </p:nvSpPr>
        <p:spPr>
          <a:xfrm>
            <a:off x="495300" y="2462274"/>
            <a:ext cx="8153400" cy="622800"/>
          </a:xfrm>
          <a:prstGeom prst="rect">
            <a:avLst/>
          </a:prstGeom>
          <a:noFill/>
          <a:ln>
            <a:noFill/>
          </a:ln>
        </p:spPr>
        <p:txBody>
          <a:bodyPr anchorCtr="0" anchor="b" bIns="0" lIns="0" spcFirstLastPara="1" rIns="0" wrap="square" tIns="24750">
            <a:noAutofit/>
          </a:bodyPr>
          <a:lstStyle/>
          <a:p>
            <a:pPr indent="0" lvl="0" marL="0" marR="0" rtl="0" algn="ctr">
              <a:lnSpc>
                <a:spcPct val="90000"/>
              </a:lnSpc>
              <a:spcBef>
                <a:spcPts val="0"/>
              </a:spcBef>
              <a:spcAft>
                <a:spcPts val="0"/>
              </a:spcAft>
              <a:buClr>
                <a:srgbClr val="000000"/>
              </a:buClr>
              <a:buSzPts val="4200"/>
              <a:buFont typeface="Arial"/>
              <a:buNone/>
            </a:pPr>
            <a:r>
              <a:t/>
            </a:r>
            <a:endParaRPr b="1" i="0" sz="4200" u="none" cap="none" strike="noStrike">
              <a:solidFill>
                <a:srgbClr val="08D0C4"/>
              </a:solidFill>
              <a:latin typeface="Helvetica Neue"/>
              <a:ea typeface="Helvetica Neue"/>
              <a:cs typeface="Helvetica Neue"/>
              <a:sym typeface="Helvetica Neue"/>
            </a:endParaRPr>
          </a:p>
        </p:txBody>
      </p:sp>
      <p:sp>
        <p:nvSpPr>
          <p:cNvPr id="172" name="Shape 172"/>
          <p:cNvSpPr/>
          <p:nvPr/>
        </p:nvSpPr>
        <p:spPr>
          <a:xfrm>
            <a:off x="-228600" y="2044525"/>
            <a:ext cx="9144000" cy="5541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t/>
            </a:r>
            <a:endParaRPr b="1" i="1" sz="3000">
              <a:solidFill>
                <a:schemeClr val="dk1"/>
              </a:solidFill>
              <a:latin typeface="Helvetica Neue"/>
              <a:ea typeface="Helvetica Neue"/>
              <a:cs typeface="Helvetica Neue"/>
              <a:sym typeface="Helvetica Neue"/>
            </a:endParaRPr>
          </a:p>
        </p:txBody>
      </p:sp>
      <p:sp>
        <p:nvSpPr>
          <p:cNvPr id="173" name="Shape 173"/>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Mini-lesson</a:t>
            </a:r>
            <a:endParaRPr b="1" i="0" sz="4200" u="none" cap="none" strike="noStrike">
              <a:solidFill>
                <a:srgbClr val="08D0C4"/>
              </a:solidFill>
              <a:latin typeface="Helvetica Neue"/>
              <a:ea typeface="Helvetica Neue"/>
              <a:cs typeface="Helvetica Neue"/>
              <a:sym typeface="Helvetica Neue"/>
            </a:endParaRPr>
          </a:p>
        </p:txBody>
      </p:sp>
      <p:sp>
        <p:nvSpPr>
          <p:cNvPr id="174" name="Shape 174"/>
          <p:cNvSpPr txBox="1"/>
          <p:nvPr/>
        </p:nvSpPr>
        <p:spPr>
          <a:xfrm>
            <a:off x="64925" y="456150"/>
            <a:ext cx="8545800" cy="3000000"/>
          </a:xfrm>
          <a:prstGeom prst="rect">
            <a:avLst/>
          </a:prstGeom>
          <a:noFill/>
          <a:ln>
            <a:noFill/>
          </a:ln>
        </p:spPr>
        <p:txBody>
          <a:bodyPr anchorCtr="0" anchor="ctr" bIns="91425" lIns="91425" spcFirstLastPara="1" rIns="91425" wrap="square" tIns="91425">
            <a:noAutofit/>
          </a:bodyPr>
          <a:lstStyle/>
          <a:p>
            <a:pPr indent="0" lvl="0" marL="857250" rtl="0" algn="ctr">
              <a:spcBef>
                <a:spcPts val="0"/>
              </a:spcBef>
              <a:spcAft>
                <a:spcPts val="0"/>
              </a:spcAft>
              <a:buNone/>
            </a:pPr>
            <a:r>
              <a:rPr b="1" i="1" lang="en" sz="3000">
                <a:solidFill>
                  <a:schemeClr val="dk1"/>
                </a:solidFill>
              </a:rPr>
              <a:t>Can circuits be drawn without images?</a:t>
            </a:r>
            <a:endParaRPr b="1" i="1" sz="3000">
              <a:solidFill>
                <a:schemeClr val="dk1"/>
              </a:solidFill>
              <a:latin typeface="Helvetica Neue"/>
              <a:ea typeface="Helvetica Neue"/>
              <a:cs typeface="Helvetica Neue"/>
              <a:sym typeface="Helvetica Neue"/>
            </a:endParaRPr>
          </a:p>
        </p:txBody>
      </p:sp>
      <p:pic>
        <p:nvPicPr>
          <p:cNvPr id="175" name="Shape 175"/>
          <p:cNvPicPr preferRelativeResize="0"/>
          <p:nvPr/>
        </p:nvPicPr>
        <p:blipFill>
          <a:blip r:embed="rId5">
            <a:alphaModFix/>
          </a:blip>
          <a:stretch>
            <a:fillRect/>
          </a:stretch>
        </p:blipFill>
        <p:spPr>
          <a:xfrm>
            <a:off x="1511050" y="2598625"/>
            <a:ext cx="6039248" cy="30970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Shape 180"/>
          <p:cNvSpPr txBox="1"/>
          <p:nvPr/>
        </p:nvSpPr>
        <p:spPr>
          <a:xfrm>
            <a:off x="0" y="0"/>
            <a:ext cx="9144000" cy="1144800"/>
          </a:xfrm>
          <a:prstGeom prst="rect">
            <a:avLst/>
          </a:prstGeom>
          <a:solidFill>
            <a:srgbClr val="08D0C4"/>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3700"/>
              <a:buFont typeface="Arial"/>
              <a:buNone/>
            </a:pPr>
            <a:r>
              <a:rPr b="1" lang="en" sz="3700">
                <a:solidFill>
                  <a:schemeClr val="lt1"/>
                </a:solidFill>
                <a:latin typeface="Helvetica Neue"/>
                <a:ea typeface="Helvetica Neue"/>
                <a:cs typeface="Helvetica Neue"/>
                <a:sym typeface="Helvetica Neue"/>
              </a:rPr>
              <a:t>Keywords</a:t>
            </a:r>
            <a:endParaRPr b="1" i="0" sz="3700" u="none" cap="none" strike="noStrike">
              <a:solidFill>
                <a:schemeClr val="lt1"/>
              </a:solidFill>
              <a:latin typeface="Helvetica Neue"/>
              <a:ea typeface="Helvetica Neue"/>
              <a:cs typeface="Helvetica Neue"/>
              <a:sym typeface="Helvetica Neue"/>
            </a:endParaRPr>
          </a:p>
        </p:txBody>
      </p:sp>
      <p:sp>
        <p:nvSpPr>
          <p:cNvPr id="181" name="Shape 181"/>
          <p:cNvSpPr txBox="1"/>
          <p:nvPr/>
        </p:nvSpPr>
        <p:spPr>
          <a:xfrm>
            <a:off x="976000" y="2046553"/>
            <a:ext cx="8228700" cy="1857300"/>
          </a:xfrm>
          <a:prstGeom prst="rect">
            <a:avLst/>
          </a:prstGeom>
          <a:noFill/>
          <a:ln>
            <a:noFill/>
          </a:ln>
        </p:spPr>
        <p:txBody>
          <a:bodyPr anchorCtr="0" anchor="t" bIns="0" lIns="0" spcFirstLastPara="1" rIns="0" wrap="square" tIns="0">
            <a:noAutofit/>
          </a:bodyPr>
          <a:lstStyle/>
          <a:p>
            <a:pPr indent="0" lvl="0" marL="0" rtl="0">
              <a:lnSpc>
                <a:spcPct val="115000"/>
              </a:lnSpc>
              <a:spcBef>
                <a:spcPts val="0"/>
              </a:spcBef>
              <a:spcAft>
                <a:spcPts val="0"/>
              </a:spcAft>
              <a:buClr>
                <a:schemeClr val="dk1"/>
              </a:buClr>
              <a:buSzPts val="1100"/>
              <a:buFont typeface="Arial"/>
              <a:buNone/>
            </a:pPr>
            <a:r>
              <a:t/>
            </a:r>
            <a:endParaRPr sz="3000">
              <a:solidFill>
                <a:schemeClr val="dk1"/>
              </a:solidFill>
              <a:latin typeface="Helvetica Neue"/>
              <a:ea typeface="Helvetica Neue"/>
              <a:cs typeface="Helvetica Neue"/>
              <a:sym typeface="Helvetica Neue"/>
            </a:endParaRPr>
          </a:p>
          <a:p>
            <a:pPr indent="-419100" lvl="0" marL="457200" rtl="0">
              <a:lnSpc>
                <a:spcPct val="115000"/>
              </a:lnSpc>
              <a:spcBef>
                <a:spcPts val="0"/>
              </a:spcBef>
              <a:spcAft>
                <a:spcPts val="0"/>
              </a:spcAft>
              <a:buClr>
                <a:schemeClr val="dk1"/>
              </a:buClr>
              <a:buSzPts val="3000"/>
              <a:buFont typeface="Helvetica Neue"/>
              <a:buChar char="●"/>
            </a:pPr>
            <a:r>
              <a:rPr lang="en" sz="3000">
                <a:solidFill>
                  <a:schemeClr val="dk1"/>
                </a:solidFill>
                <a:latin typeface="Helvetica Neue"/>
                <a:ea typeface="Helvetica Neue"/>
                <a:cs typeface="Helvetica Neue"/>
                <a:sym typeface="Helvetica Neue"/>
              </a:rPr>
              <a:t>Circuit</a:t>
            </a:r>
            <a:endParaRPr sz="3000">
              <a:solidFill>
                <a:schemeClr val="dk1"/>
              </a:solidFill>
              <a:latin typeface="Helvetica Neue"/>
              <a:ea typeface="Helvetica Neue"/>
              <a:cs typeface="Helvetica Neue"/>
              <a:sym typeface="Helvetica Neue"/>
            </a:endParaRPr>
          </a:p>
          <a:p>
            <a:pPr indent="-419100" lvl="0" marL="457200" rtl="0">
              <a:lnSpc>
                <a:spcPct val="115000"/>
              </a:lnSpc>
              <a:spcBef>
                <a:spcPts val="0"/>
              </a:spcBef>
              <a:spcAft>
                <a:spcPts val="0"/>
              </a:spcAft>
              <a:buClr>
                <a:schemeClr val="dk1"/>
              </a:buClr>
              <a:buSzPts val="3000"/>
              <a:buFont typeface="Helvetica Neue"/>
              <a:buChar char="●"/>
            </a:pPr>
            <a:r>
              <a:rPr lang="en" sz="3000">
                <a:solidFill>
                  <a:schemeClr val="dk1"/>
                </a:solidFill>
                <a:latin typeface="Helvetica Neue"/>
                <a:ea typeface="Helvetica Neue"/>
                <a:cs typeface="Helvetica Neue"/>
                <a:sym typeface="Helvetica Neue"/>
              </a:rPr>
              <a:t>Battery</a:t>
            </a:r>
            <a:endParaRPr sz="3000">
              <a:solidFill>
                <a:schemeClr val="dk1"/>
              </a:solidFill>
              <a:latin typeface="Helvetica Neue"/>
              <a:ea typeface="Helvetica Neue"/>
              <a:cs typeface="Helvetica Neue"/>
              <a:sym typeface="Helvetica Neue"/>
            </a:endParaRPr>
          </a:p>
          <a:p>
            <a:pPr indent="-419100" lvl="0" marL="457200" rtl="0">
              <a:lnSpc>
                <a:spcPct val="115000"/>
              </a:lnSpc>
              <a:spcBef>
                <a:spcPts val="0"/>
              </a:spcBef>
              <a:spcAft>
                <a:spcPts val="0"/>
              </a:spcAft>
              <a:buClr>
                <a:schemeClr val="dk1"/>
              </a:buClr>
              <a:buSzPts val="3000"/>
              <a:buFont typeface="Helvetica Neue"/>
              <a:buChar char="●"/>
            </a:pPr>
            <a:r>
              <a:rPr lang="en" sz="3000">
                <a:solidFill>
                  <a:schemeClr val="dk1"/>
                </a:solidFill>
                <a:latin typeface="Helvetica Neue"/>
                <a:ea typeface="Helvetica Neue"/>
                <a:cs typeface="Helvetica Neue"/>
                <a:sym typeface="Helvetica Neue"/>
              </a:rPr>
              <a:t>Switch</a:t>
            </a:r>
            <a:endParaRPr sz="3000">
              <a:solidFill>
                <a:schemeClr val="dk1"/>
              </a:solidFill>
              <a:latin typeface="Helvetica Neue"/>
              <a:ea typeface="Helvetica Neue"/>
              <a:cs typeface="Helvetica Neue"/>
              <a:sym typeface="Helvetica Neue"/>
            </a:endParaRPr>
          </a:p>
          <a:p>
            <a:pPr indent="-419100" lvl="0" marL="457200" rtl="0">
              <a:lnSpc>
                <a:spcPct val="115000"/>
              </a:lnSpc>
              <a:spcBef>
                <a:spcPts val="0"/>
              </a:spcBef>
              <a:spcAft>
                <a:spcPts val="0"/>
              </a:spcAft>
              <a:buClr>
                <a:schemeClr val="dk1"/>
              </a:buClr>
              <a:buSzPts val="3000"/>
              <a:buFont typeface="Helvetica Neue"/>
              <a:buChar char="●"/>
            </a:pPr>
            <a:r>
              <a:rPr lang="en" sz="3000">
                <a:solidFill>
                  <a:schemeClr val="dk1"/>
                </a:solidFill>
                <a:latin typeface="Helvetica Neue"/>
                <a:ea typeface="Helvetica Neue"/>
                <a:cs typeface="Helvetica Neue"/>
                <a:sym typeface="Helvetica Neue"/>
              </a:rPr>
              <a:t>Electricity </a:t>
            </a:r>
            <a:endParaRPr sz="3000">
              <a:solidFill>
                <a:schemeClr val="dk1"/>
              </a:solidFill>
              <a:latin typeface="Helvetica Neue"/>
              <a:ea typeface="Helvetica Neue"/>
              <a:cs typeface="Helvetica Neue"/>
              <a:sym typeface="Helvetica Neue"/>
            </a:endParaRPr>
          </a:p>
        </p:txBody>
      </p:sp>
      <p:sp>
        <p:nvSpPr>
          <p:cNvPr id="182" name="Shape 182"/>
          <p:cNvSpPr/>
          <p:nvPr/>
        </p:nvSpPr>
        <p:spPr>
          <a:xfrm>
            <a:off x="41575" y="1356725"/>
            <a:ext cx="8821500" cy="554100"/>
          </a:xfrm>
          <a:prstGeom prst="rect">
            <a:avLst/>
          </a:prstGeom>
          <a:noFill/>
          <a:ln>
            <a:noFill/>
          </a:ln>
        </p:spPr>
        <p:txBody>
          <a:bodyPr anchorCtr="0" anchor="t" bIns="45700" lIns="91425" spcFirstLastPara="1" rIns="91425" wrap="square" tIns="45700">
            <a:noAutofit/>
          </a:bodyPr>
          <a:lstStyle/>
          <a:p>
            <a:pPr indent="0" lvl="0" marL="857250" rtl="0" algn="ctr">
              <a:spcBef>
                <a:spcPts val="0"/>
              </a:spcBef>
              <a:spcAft>
                <a:spcPts val="0"/>
              </a:spcAft>
              <a:buSzPts val="1100"/>
              <a:buNone/>
            </a:pPr>
            <a:r>
              <a:rPr b="1" i="1" lang="en" sz="2500">
                <a:solidFill>
                  <a:schemeClr val="dk1"/>
                </a:solidFill>
                <a:latin typeface="Helvetica Neue"/>
                <a:ea typeface="Helvetica Neue"/>
                <a:cs typeface="Helvetica Neue"/>
                <a:sym typeface="Helvetica Neue"/>
              </a:rPr>
              <a:t>Match or define keywords in your workbook</a:t>
            </a:r>
            <a:endParaRPr b="1" i="1" sz="2500">
              <a:solidFill>
                <a:schemeClr val="dk1"/>
              </a:solidFill>
              <a:latin typeface="Helvetica Neue"/>
              <a:ea typeface="Helvetica Neue"/>
              <a:cs typeface="Helvetica Neue"/>
              <a:sym typeface="Helvetica Neue"/>
            </a:endParaRPr>
          </a:p>
          <a:p>
            <a:pPr indent="0" lvl="0" marL="0" marR="0" rtl="0" algn="ctr">
              <a:lnSpc>
                <a:spcPct val="100000"/>
              </a:lnSpc>
              <a:spcBef>
                <a:spcPts val="0"/>
              </a:spcBef>
              <a:spcAft>
                <a:spcPts val="0"/>
              </a:spcAft>
              <a:buNone/>
            </a:pPr>
            <a:r>
              <a:t/>
            </a:r>
            <a:endParaRPr b="1" i="1" sz="3000">
              <a:solidFill>
                <a:schemeClr val="dk1"/>
              </a:solidFill>
              <a:latin typeface="Helvetica Neue"/>
              <a:ea typeface="Helvetica Neue"/>
              <a:cs typeface="Helvetica Neue"/>
              <a:sym typeface="Helvetica Neue"/>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pic>
        <p:nvPicPr>
          <p:cNvPr id="187" name="Shape 187"/>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88" name="Shape 188"/>
          <p:cNvSpPr txBox="1"/>
          <p:nvPr/>
        </p:nvSpPr>
        <p:spPr>
          <a:xfrm>
            <a:off x="622486" y="776763"/>
            <a:ext cx="8153400" cy="622800"/>
          </a:xfrm>
          <a:prstGeom prst="rect">
            <a:avLst/>
          </a:prstGeom>
          <a:noFill/>
          <a:ln>
            <a:noFill/>
          </a:ln>
        </p:spPr>
        <p:txBody>
          <a:bodyPr anchorCtr="0" anchor="b" bIns="0" lIns="0" spcFirstLastPara="1" rIns="0" wrap="square" tIns="24750">
            <a:noAutofit/>
          </a:bodyPr>
          <a:lstStyle/>
          <a:p>
            <a:pPr indent="0" lvl="0" marL="0" rtl="0" algn="r">
              <a:lnSpc>
                <a:spcPct val="90000"/>
              </a:lnSpc>
              <a:spcBef>
                <a:spcPts val="0"/>
              </a:spcBef>
              <a:spcAft>
                <a:spcPts val="0"/>
              </a:spcAft>
              <a:buClr>
                <a:schemeClr val="dk1"/>
              </a:buClr>
              <a:buSzPts val="4200"/>
              <a:buFont typeface="Arial"/>
              <a:buNone/>
            </a:pPr>
            <a:r>
              <a:rPr b="1" lang="en" sz="4200">
                <a:solidFill>
                  <a:srgbClr val="08D0C4"/>
                </a:solidFill>
                <a:latin typeface="Helvetica Neue"/>
                <a:ea typeface="Helvetica Neue"/>
                <a:cs typeface="Helvetica Neue"/>
                <a:sym typeface="Helvetica Neue"/>
              </a:rPr>
              <a:t>Let’s Discuss</a:t>
            </a:r>
            <a:endParaRPr b="1" sz="4200">
              <a:solidFill>
                <a:srgbClr val="08D0C4"/>
              </a:solidFill>
              <a:latin typeface="Helvetica Neue"/>
              <a:ea typeface="Helvetica Neue"/>
              <a:cs typeface="Helvetica Neue"/>
              <a:sym typeface="Helvetica Neue"/>
            </a:endParaRPr>
          </a:p>
          <a:p>
            <a:pPr indent="0" lvl="0" marL="0" marR="0" rtl="0" algn="r">
              <a:lnSpc>
                <a:spcPct val="90000"/>
              </a:lnSpc>
              <a:spcBef>
                <a:spcPts val="0"/>
              </a:spcBef>
              <a:spcAft>
                <a:spcPts val="0"/>
              </a:spcAft>
              <a:buClr>
                <a:srgbClr val="000000"/>
              </a:buClr>
              <a:buSzPts val="4200"/>
              <a:buFont typeface="Arial"/>
              <a:buNone/>
            </a:pPr>
            <a:r>
              <a:t/>
            </a:r>
            <a:endParaRPr b="1" sz="3000">
              <a:solidFill>
                <a:srgbClr val="08D0C4"/>
              </a:solidFill>
              <a:latin typeface="Helvetica Neue"/>
              <a:ea typeface="Helvetica Neue"/>
              <a:cs typeface="Helvetica Neue"/>
              <a:sym typeface="Helvetica Neue"/>
            </a:endParaRPr>
          </a:p>
        </p:txBody>
      </p:sp>
      <p:sp>
        <p:nvSpPr>
          <p:cNvPr id="189" name="Shape 189"/>
          <p:cNvSpPr txBox="1"/>
          <p:nvPr/>
        </p:nvSpPr>
        <p:spPr>
          <a:xfrm>
            <a:off x="250325" y="1685500"/>
            <a:ext cx="8705400" cy="3684600"/>
          </a:xfrm>
          <a:prstGeom prst="rect">
            <a:avLst/>
          </a:prstGeom>
          <a:noFill/>
          <a:ln>
            <a:noFill/>
          </a:ln>
        </p:spPr>
        <p:txBody>
          <a:bodyPr anchorCtr="0" anchor="ctr" bIns="91425" lIns="91425" spcFirstLastPara="1" rIns="91425" wrap="square" tIns="91425">
            <a:noAutofit/>
          </a:bodyPr>
          <a:lstStyle/>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Why do we use symbols instead of images for circuits?</a:t>
            </a:r>
            <a:endParaRPr b="1" i="1" sz="2400">
              <a:solidFill>
                <a:schemeClr val="dk1"/>
              </a:solidFill>
              <a:latin typeface="Helvetica Neue"/>
              <a:ea typeface="Helvetica Neue"/>
              <a:cs typeface="Helvetica Neue"/>
              <a:sym typeface="Helvetica Neue"/>
            </a:endParaRPr>
          </a:p>
          <a:p>
            <a:pPr indent="457200" lvl="0" marL="0" rtl="0">
              <a:lnSpc>
                <a:spcPct val="115000"/>
              </a:lnSpc>
              <a:spcBef>
                <a:spcPts val="1000"/>
              </a:spcBef>
              <a:spcAft>
                <a:spcPts val="0"/>
              </a:spcAft>
              <a:buNone/>
            </a:pPr>
            <a:r>
              <a:rPr i="1" lang="en" sz="2400">
                <a:solidFill>
                  <a:schemeClr val="dk1"/>
                </a:solidFill>
                <a:latin typeface="Helvetica Neue"/>
                <a:ea typeface="Helvetica Neue"/>
                <a:cs typeface="Helvetica Neue"/>
                <a:sym typeface="Helvetica Neue"/>
              </a:rPr>
              <a:t>A</a:t>
            </a:r>
            <a:r>
              <a:rPr i="1" lang="en" sz="2000">
                <a:solidFill>
                  <a:schemeClr val="dk1"/>
                </a:solidFill>
                <a:latin typeface="Helvetica Neue"/>
                <a:ea typeface="Helvetica Neue"/>
                <a:cs typeface="Helvetica Neue"/>
                <a:sym typeface="Helvetica Neue"/>
              </a:rPr>
              <a:t>.  Because circuits are hard to understand</a:t>
            </a:r>
            <a:endParaRPr i="1" sz="2000">
              <a:solidFill>
                <a:schemeClr val="dk1"/>
              </a:solidFill>
              <a:latin typeface="Helvetica Neue"/>
              <a:ea typeface="Helvetica Neue"/>
              <a:cs typeface="Helvetica Neue"/>
              <a:sym typeface="Helvetica Neue"/>
            </a:endParaRPr>
          </a:p>
          <a:p>
            <a:pPr indent="457200" lvl="0" marL="0" rtl="0">
              <a:lnSpc>
                <a:spcPct val="115000"/>
              </a:lnSpc>
              <a:spcBef>
                <a:spcPts val="0"/>
              </a:spcBef>
              <a:spcAft>
                <a:spcPts val="0"/>
              </a:spcAft>
              <a:buNone/>
            </a:pPr>
            <a:r>
              <a:rPr i="1" lang="en" sz="2000">
                <a:solidFill>
                  <a:schemeClr val="dk1"/>
                </a:solidFill>
                <a:latin typeface="Helvetica Neue"/>
                <a:ea typeface="Helvetica Neue"/>
                <a:cs typeface="Helvetica Neue"/>
                <a:sym typeface="Helvetica Neue"/>
              </a:rPr>
              <a:t>B.</a:t>
            </a:r>
            <a:r>
              <a:rPr i="1" lang="en" sz="2000">
                <a:latin typeface="Helvetica Neue"/>
                <a:ea typeface="Helvetica Neue"/>
                <a:cs typeface="Helvetica Neue"/>
                <a:sym typeface="Helvetica Neue"/>
              </a:rPr>
              <a:t> To make it clear what is connected in the circuit</a:t>
            </a:r>
            <a:endParaRPr i="1" sz="2000">
              <a:solidFill>
                <a:schemeClr val="dk1"/>
              </a:solidFill>
              <a:latin typeface="Helvetica Neue"/>
              <a:ea typeface="Helvetica Neue"/>
              <a:cs typeface="Helvetica Neue"/>
              <a:sym typeface="Helvetica Neue"/>
            </a:endParaRPr>
          </a:p>
          <a:p>
            <a:pPr indent="457200" lvl="0" marL="0" rtl="0">
              <a:lnSpc>
                <a:spcPct val="115000"/>
              </a:lnSpc>
              <a:spcBef>
                <a:spcPts val="0"/>
              </a:spcBef>
              <a:spcAft>
                <a:spcPts val="0"/>
              </a:spcAft>
              <a:buNone/>
            </a:pPr>
            <a:r>
              <a:rPr i="1" lang="en" sz="2000">
                <a:solidFill>
                  <a:schemeClr val="dk1"/>
                </a:solidFill>
                <a:latin typeface="Helvetica Neue"/>
                <a:ea typeface="Helvetica Neue"/>
                <a:cs typeface="Helvetica Neue"/>
                <a:sym typeface="Helvetica Neue"/>
              </a:rPr>
              <a:t>C. Because symbols are cool</a:t>
            </a:r>
            <a:endParaRPr i="1" sz="2000">
              <a:solidFill>
                <a:schemeClr val="dk1"/>
              </a:solidFill>
              <a:latin typeface="Helvetica Neue"/>
              <a:ea typeface="Helvetica Neue"/>
              <a:cs typeface="Helvetica Neue"/>
              <a:sym typeface="Helvetica Neue"/>
            </a:endParaRPr>
          </a:p>
          <a:p>
            <a:pPr indent="45720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In your workbook or with a partner, record, discuss, or share one example of an open and closed circuit. </a:t>
            </a:r>
            <a:endParaRPr b="1"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sz="2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pic>
        <p:nvPicPr>
          <p:cNvPr id="194" name="Shape 194"/>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95" name="Shape 195"/>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W</a:t>
            </a:r>
            <a:r>
              <a:rPr b="1" lang="en" sz="4200">
                <a:solidFill>
                  <a:srgbClr val="08D0C4"/>
                </a:solidFill>
                <a:latin typeface="Helvetica Neue"/>
                <a:ea typeface="Helvetica Neue"/>
                <a:cs typeface="Helvetica Neue"/>
                <a:sym typeface="Helvetica Neue"/>
              </a:rPr>
              <a:t>orked Example</a:t>
            </a:r>
            <a:endParaRPr b="1" i="0" sz="4200" u="none" cap="none" strike="noStrike">
              <a:solidFill>
                <a:srgbClr val="08D0C4"/>
              </a:solidFill>
              <a:latin typeface="Helvetica Neue"/>
              <a:ea typeface="Helvetica Neue"/>
              <a:cs typeface="Helvetica Neue"/>
              <a:sym typeface="Helvetica Neue"/>
            </a:endParaRPr>
          </a:p>
        </p:txBody>
      </p:sp>
      <p:sp>
        <p:nvSpPr>
          <p:cNvPr id="196" name="Shape 196"/>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197" name="Shape 197"/>
          <p:cNvGraphicFramePr/>
          <p:nvPr/>
        </p:nvGraphicFramePr>
        <p:xfrm>
          <a:off x="800042" y="1228844"/>
          <a:ext cx="3000000" cy="3000000"/>
        </p:xfrm>
        <a:graphic>
          <a:graphicData uri="http://schemas.openxmlformats.org/drawingml/2006/table">
            <a:tbl>
              <a:tblPr>
                <a:noFill/>
                <a:tableStyleId>{0F64839A-6CA1-4559-92DC-9F7F270F6E0D}</a:tableStyleId>
              </a:tblPr>
              <a:tblGrid>
                <a:gridCol w="4367500"/>
                <a:gridCol w="3138875"/>
              </a:tblGrid>
              <a:tr h="1008250">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 </a:t>
                      </a:r>
                      <a:r>
                        <a:rPr lang="en" sz="2000">
                          <a:latin typeface="Helvetica Neue"/>
                          <a:ea typeface="Helvetica Neue"/>
                          <a:cs typeface="Helvetica Neue"/>
                          <a:sym typeface="Helvetica Neue"/>
                        </a:rPr>
                        <a:t>Turn on and pair:</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1 RGB LED block </a:t>
                      </a:r>
                      <a:endParaRPr sz="2000">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r h="924325">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Add the following software blocks to the Workspace</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Key press block</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Toggle block</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Interval block</a:t>
                      </a:r>
                      <a:endParaRPr sz="2000">
                        <a:latin typeface="Helvetica Neue"/>
                        <a:ea typeface="Helvetica Neue"/>
                        <a:cs typeface="Helvetica Neue"/>
                        <a:sym typeface="Helvetica Neue"/>
                      </a:endParaRPr>
                    </a:p>
                    <a:p>
                      <a:pPr indent="-355600" lvl="0" marL="3429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Cycle Colours block</a:t>
                      </a:r>
                      <a:endParaRPr sz="2000">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r h="546475">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3. </a:t>
                      </a:r>
                      <a:r>
                        <a:rPr lang="en" sz="2000">
                          <a:latin typeface="Helvetica Neue"/>
                          <a:ea typeface="Helvetica Neue"/>
                          <a:cs typeface="Helvetica Neue"/>
                          <a:sym typeface="Helvetica Neue"/>
                        </a:rPr>
                        <a:t>Connect the Key Press to the RGB LED. Connect the Toggle block, Interval block and Cycle Colors block between them.</a:t>
                      </a:r>
                      <a:endParaRPr sz="2000" u="none" cap="none" strike="noStrike">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bl>
          </a:graphicData>
        </a:graphic>
      </p:graphicFrame>
      <p:pic>
        <p:nvPicPr>
          <p:cNvPr id="198" name="Shape 198"/>
          <p:cNvPicPr preferRelativeResize="0"/>
          <p:nvPr/>
        </p:nvPicPr>
        <p:blipFill>
          <a:blip r:embed="rId4">
            <a:alphaModFix/>
          </a:blip>
          <a:stretch>
            <a:fillRect/>
          </a:stretch>
        </p:blipFill>
        <p:spPr>
          <a:xfrm>
            <a:off x="6210500" y="1281675"/>
            <a:ext cx="1085850" cy="1285875"/>
          </a:xfrm>
          <a:prstGeom prst="rect">
            <a:avLst/>
          </a:prstGeom>
          <a:noFill/>
          <a:ln>
            <a:noFill/>
          </a:ln>
        </p:spPr>
      </p:pic>
      <p:pic>
        <p:nvPicPr>
          <p:cNvPr id="199" name="Shape 199"/>
          <p:cNvPicPr preferRelativeResize="0"/>
          <p:nvPr/>
        </p:nvPicPr>
        <p:blipFill>
          <a:blip r:embed="rId5">
            <a:alphaModFix/>
          </a:blip>
          <a:stretch>
            <a:fillRect/>
          </a:stretch>
        </p:blipFill>
        <p:spPr>
          <a:xfrm>
            <a:off x="5450975" y="2906850"/>
            <a:ext cx="2559575" cy="1744425"/>
          </a:xfrm>
          <a:prstGeom prst="rect">
            <a:avLst/>
          </a:prstGeom>
          <a:noFill/>
          <a:ln>
            <a:noFill/>
          </a:ln>
        </p:spPr>
      </p:pic>
      <p:pic>
        <p:nvPicPr>
          <p:cNvPr id="200" name="Shape 200"/>
          <p:cNvPicPr preferRelativeResize="0"/>
          <p:nvPr/>
        </p:nvPicPr>
        <p:blipFill>
          <a:blip r:embed="rId6">
            <a:alphaModFix/>
          </a:blip>
          <a:stretch>
            <a:fillRect/>
          </a:stretch>
        </p:blipFill>
        <p:spPr>
          <a:xfrm>
            <a:off x="5450975" y="5066775"/>
            <a:ext cx="2691765" cy="12858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pic>
        <p:nvPicPr>
          <p:cNvPr id="205" name="Shape 205"/>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06" name="Shape 206"/>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W</a:t>
            </a:r>
            <a:r>
              <a:rPr b="1" lang="en" sz="4200">
                <a:solidFill>
                  <a:srgbClr val="08D0C4"/>
                </a:solidFill>
                <a:latin typeface="Helvetica Neue"/>
                <a:ea typeface="Helvetica Neue"/>
                <a:cs typeface="Helvetica Neue"/>
                <a:sym typeface="Helvetica Neue"/>
              </a:rPr>
              <a:t>orked Example</a:t>
            </a:r>
            <a:endParaRPr b="1" i="0" sz="4200" u="none" cap="none" strike="noStrike">
              <a:solidFill>
                <a:srgbClr val="08D0C4"/>
              </a:solidFill>
              <a:latin typeface="Helvetica Neue"/>
              <a:ea typeface="Helvetica Neue"/>
              <a:cs typeface="Helvetica Neue"/>
              <a:sym typeface="Helvetica Neue"/>
            </a:endParaRPr>
          </a:p>
        </p:txBody>
      </p:sp>
      <p:sp>
        <p:nvSpPr>
          <p:cNvPr id="207" name="Shape 207"/>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208" name="Shape 208"/>
          <p:cNvGraphicFramePr/>
          <p:nvPr/>
        </p:nvGraphicFramePr>
        <p:xfrm>
          <a:off x="622467" y="1764569"/>
          <a:ext cx="3000000" cy="3000000"/>
        </p:xfrm>
        <a:graphic>
          <a:graphicData uri="http://schemas.openxmlformats.org/drawingml/2006/table">
            <a:tbl>
              <a:tblPr>
                <a:noFill/>
                <a:tableStyleId>{0F64839A-6CA1-4559-92DC-9F7F270F6E0D}</a:tableStyleId>
              </a:tblPr>
              <a:tblGrid>
                <a:gridCol w="4482925"/>
                <a:gridCol w="3221825"/>
              </a:tblGrid>
              <a:tr h="2187875">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4. </a:t>
                      </a:r>
                      <a:r>
                        <a:rPr lang="en" sz="2000">
                          <a:latin typeface="Helvetica Neue"/>
                          <a:ea typeface="Helvetica Neue"/>
                          <a:cs typeface="Helvetica Neue"/>
                          <a:sym typeface="Helvetica Neue"/>
                        </a:rPr>
                        <a:t> Set the Interval block to 20 milliseconds.</a:t>
                      </a:r>
                      <a:endParaRPr sz="2000">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r h="1571875">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a:t>
                      </a:r>
                      <a:r>
                        <a:rPr b="1" lang="en" sz="2000">
                          <a:latin typeface="Helvetica Neue"/>
                          <a:ea typeface="Helvetica Neue"/>
                          <a:cs typeface="Helvetica Neue"/>
                          <a:sym typeface="Helvetica Neue"/>
                        </a:rPr>
                        <a:t>5</a:t>
                      </a:r>
                      <a:r>
                        <a:rPr b="1"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Test it!</a:t>
                      </a:r>
                      <a:endParaRPr sz="2000">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900">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bl>
          </a:graphicData>
        </a:graphic>
      </p:graphicFrame>
      <p:pic>
        <p:nvPicPr>
          <p:cNvPr id="209" name="Shape 209"/>
          <p:cNvPicPr preferRelativeResize="0"/>
          <p:nvPr/>
        </p:nvPicPr>
        <p:blipFill>
          <a:blip r:embed="rId4">
            <a:alphaModFix/>
          </a:blip>
          <a:stretch>
            <a:fillRect/>
          </a:stretch>
        </p:blipFill>
        <p:spPr>
          <a:xfrm>
            <a:off x="5383775" y="2257855"/>
            <a:ext cx="2707596" cy="1241700"/>
          </a:xfrm>
          <a:prstGeom prst="rect">
            <a:avLst/>
          </a:prstGeom>
          <a:noFill/>
          <a:ln>
            <a:noFill/>
          </a:ln>
        </p:spPr>
      </p:pic>
      <p:pic>
        <p:nvPicPr>
          <p:cNvPr id="210" name="Shape 210"/>
          <p:cNvPicPr preferRelativeResize="0"/>
          <p:nvPr/>
        </p:nvPicPr>
        <p:blipFill>
          <a:blip r:embed="rId5">
            <a:alphaModFix/>
          </a:blip>
          <a:stretch>
            <a:fillRect/>
          </a:stretch>
        </p:blipFill>
        <p:spPr>
          <a:xfrm>
            <a:off x="5307575" y="4076706"/>
            <a:ext cx="2855710" cy="13096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pic>
        <p:nvPicPr>
          <p:cNvPr id="215" name="Shape 215"/>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16" name="Shape 216"/>
          <p:cNvGraphicFramePr/>
          <p:nvPr/>
        </p:nvGraphicFramePr>
        <p:xfrm>
          <a:off x="1116876" y="1328088"/>
          <a:ext cx="3000000" cy="3000000"/>
        </p:xfrm>
        <a:graphic>
          <a:graphicData uri="http://schemas.openxmlformats.org/drawingml/2006/table">
            <a:tbl>
              <a:tblPr>
                <a:noFill/>
                <a:tableStyleId>{0F64839A-6CA1-4559-92DC-9F7F270F6E0D}</a:tableStyleId>
              </a:tblPr>
              <a:tblGrid>
                <a:gridCol w="3775450"/>
                <a:gridCol w="3420700"/>
              </a:tblGrid>
              <a:tr h="6334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Using cardboard, draw a square to represent the wire.</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r h="9797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Use a cylinder shape (like a paper roll) to create a battery. Label it.</a:t>
                      </a:r>
                      <a:endParaRPr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r h="7085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3.</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Fix the string or draw a line in the shape of a rectangle. </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bl>
          </a:graphicData>
        </a:graphic>
      </p:graphicFrame>
      <p:sp>
        <p:nvSpPr>
          <p:cNvPr id="217" name="Shape 217"/>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Challenge 1</a:t>
            </a:r>
            <a:endParaRPr b="1" i="0" sz="4000" u="none" cap="none" strike="noStrike">
              <a:solidFill>
                <a:srgbClr val="08D0C4"/>
              </a:solidFill>
              <a:latin typeface="Helvetica Neue"/>
              <a:ea typeface="Helvetica Neue"/>
              <a:cs typeface="Helvetica Neue"/>
              <a:sym typeface="Helvetica Neue"/>
            </a:endParaRPr>
          </a:p>
        </p:txBody>
      </p:sp>
      <p:pic>
        <p:nvPicPr>
          <p:cNvPr id="218" name="Shape 218"/>
          <p:cNvPicPr preferRelativeResize="0"/>
          <p:nvPr/>
        </p:nvPicPr>
        <p:blipFill>
          <a:blip r:embed="rId4">
            <a:alphaModFix/>
          </a:blip>
          <a:stretch>
            <a:fillRect/>
          </a:stretch>
        </p:blipFill>
        <p:spPr>
          <a:xfrm>
            <a:off x="5410200" y="1502975"/>
            <a:ext cx="2399556" cy="1107488"/>
          </a:xfrm>
          <a:prstGeom prst="rect">
            <a:avLst/>
          </a:prstGeom>
          <a:noFill/>
          <a:ln>
            <a:noFill/>
          </a:ln>
        </p:spPr>
      </p:pic>
      <p:pic>
        <p:nvPicPr>
          <p:cNvPr id="219" name="Shape 219"/>
          <p:cNvPicPr preferRelativeResize="0"/>
          <p:nvPr/>
        </p:nvPicPr>
        <p:blipFill>
          <a:blip r:embed="rId5">
            <a:alphaModFix/>
          </a:blip>
          <a:stretch>
            <a:fillRect/>
          </a:stretch>
        </p:blipFill>
        <p:spPr>
          <a:xfrm>
            <a:off x="5559975" y="3114096"/>
            <a:ext cx="2206600" cy="1303900"/>
          </a:xfrm>
          <a:prstGeom prst="rect">
            <a:avLst/>
          </a:prstGeom>
          <a:noFill/>
          <a:ln>
            <a:noFill/>
          </a:ln>
        </p:spPr>
      </p:pic>
      <p:pic>
        <p:nvPicPr>
          <p:cNvPr id="220" name="Shape 220"/>
          <p:cNvPicPr preferRelativeResize="0"/>
          <p:nvPr/>
        </p:nvPicPr>
        <p:blipFill>
          <a:blip r:embed="rId6">
            <a:alphaModFix/>
          </a:blip>
          <a:stretch>
            <a:fillRect/>
          </a:stretch>
        </p:blipFill>
        <p:spPr>
          <a:xfrm>
            <a:off x="5243350" y="4926586"/>
            <a:ext cx="2739300" cy="7800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pic>
        <p:nvPicPr>
          <p:cNvPr id="225" name="Shape 225"/>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26" name="Shape 226"/>
          <p:cNvGraphicFramePr/>
          <p:nvPr/>
        </p:nvGraphicFramePr>
        <p:xfrm>
          <a:off x="1116876" y="1328088"/>
          <a:ext cx="3000000" cy="3000000"/>
        </p:xfrm>
        <a:graphic>
          <a:graphicData uri="http://schemas.openxmlformats.org/drawingml/2006/table">
            <a:tbl>
              <a:tblPr>
                <a:noFill/>
                <a:tableStyleId>{0F64839A-6CA1-4559-92DC-9F7F270F6E0D}</a:tableStyleId>
              </a:tblPr>
              <a:tblGrid>
                <a:gridCol w="3775450"/>
                <a:gridCol w="3420700"/>
              </a:tblGrid>
              <a:tr h="6334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a:t>
                      </a:r>
                      <a:r>
                        <a:rPr b="1" lang="en" sz="2000">
                          <a:latin typeface="Helvetica Neue"/>
                          <a:ea typeface="Helvetica Neue"/>
                          <a:cs typeface="Helvetica Neue"/>
                          <a:sym typeface="Helvetica Neue"/>
                        </a:rPr>
                        <a:t>4</a:t>
                      </a:r>
                      <a:r>
                        <a:rPr b="1" lang="en" sz="2000" u="none" cap="none" strike="noStrike">
                          <a:latin typeface="Helvetica Neue"/>
                          <a:ea typeface="Helvetica Neue"/>
                          <a:cs typeface="Helvetica Neue"/>
                          <a:sym typeface="Helvetica Neue"/>
                        </a:rPr>
                        <a:t>.</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Fix the RGB LED, Light Sensor and, if it’s available to you, the Buzzer block onto the string circuit.</a:t>
                      </a:r>
                      <a:endParaRPr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r h="9797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a:t>
                      </a:r>
                      <a:r>
                        <a:rPr b="1" lang="en" sz="2000">
                          <a:latin typeface="Helvetica Neue"/>
                          <a:ea typeface="Helvetica Neue"/>
                          <a:cs typeface="Helvetica Neue"/>
                          <a:sym typeface="Helvetica Neue"/>
                        </a:rPr>
                        <a:t>5</a:t>
                      </a:r>
                      <a:r>
                        <a:rPr b="1"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Turn on and pair the Light Sensor and RGB LED. Add the following blocks to the Workspace:</a:t>
                      </a:r>
                      <a:endParaRPr sz="2000">
                        <a:latin typeface="Helvetica Neue"/>
                        <a:ea typeface="Helvetica Neue"/>
                        <a:cs typeface="Helvetica Neue"/>
                        <a:sym typeface="Helvetica Neue"/>
                      </a:endParaRPr>
                    </a:p>
                    <a:p>
                      <a:pPr indent="-355600" lvl="0" marL="6858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Light Sensor </a:t>
                      </a:r>
                      <a:endParaRPr sz="2000">
                        <a:latin typeface="Helvetica Neue"/>
                        <a:ea typeface="Helvetica Neue"/>
                        <a:cs typeface="Helvetica Neue"/>
                        <a:sym typeface="Helvetica Neue"/>
                      </a:endParaRPr>
                    </a:p>
                    <a:p>
                      <a:pPr indent="-355600" lvl="0" marL="6858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RGB LED</a:t>
                      </a:r>
                      <a:endParaRPr sz="2000">
                        <a:latin typeface="Helvetica Neue"/>
                        <a:ea typeface="Helvetica Neue"/>
                        <a:cs typeface="Helvetica Neue"/>
                        <a:sym typeface="Helvetica Neue"/>
                      </a:endParaRPr>
                    </a:p>
                    <a:p>
                      <a:pPr indent="-355600" lvl="0" marL="6858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Toggle </a:t>
                      </a:r>
                      <a:endParaRPr sz="2000">
                        <a:latin typeface="Helvetica Neue"/>
                        <a:ea typeface="Helvetica Neue"/>
                        <a:cs typeface="Helvetica Neue"/>
                        <a:sym typeface="Helvetica Neue"/>
                      </a:endParaRPr>
                    </a:p>
                    <a:p>
                      <a:pPr indent="-355600" lvl="0" marL="685800" rtl="0">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Buzzer (if you have it)</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bl>
          </a:graphicData>
        </a:graphic>
      </p:graphicFrame>
      <p:sp>
        <p:nvSpPr>
          <p:cNvPr id="227" name="Shape 227"/>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Challenge 1</a:t>
            </a:r>
            <a:endParaRPr b="1" i="0" sz="4000" u="none" cap="none" strike="noStrike">
              <a:solidFill>
                <a:srgbClr val="08D0C4"/>
              </a:solidFill>
              <a:latin typeface="Helvetica Neue"/>
              <a:ea typeface="Helvetica Neue"/>
              <a:cs typeface="Helvetica Neue"/>
              <a:sym typeface="Helvetica Neue"/>
            </a:endParaRPr>
          </a:p>
        </p:txBody>
      </p:sp>
      <p:pic>
        <p:nvPicPr>
          <p:cNvPr id="228" name="Shape 228"/>
          <p:cNvPicPr preferRelativeResize="0"/>
          <p:nvPr/>
        </p:nvPicPr>
        <p:blipFill>
          <a:blip r:embed="rId4">
            <a:alphaModFix/>
          </a:blip>
          <a:stretch>
            <a:fillRect/>
          </a:stretch>
        </p:blipFill>
        <p:spPr>
          <a:xfrm>
            <a:off x="5113250" y="4019449"/>
            <a:ext cx="3000225" cy="1717225"/>
          </a:xfrm>
          <a:prstGeom prst="rect">
            <a:avLst/>
          </a:prstGeom>
          <a:noFill/>
          <a:ln>
            <a:noFill/>
          </a:ln>
        </p:spPr>
      </p:pic>
      <p:pic>
        <p:nvPicPr>
          <p:cNvPr id="229" name="Shape 229"/>
          <p:cNvPicPr preferRelativeResize="0"/>
          <p:nvPr/>
        </p:nvPicPr>
        <p:blipFill>
          <a:blip r:embed="rId5">
            <a:alphaModFix/>
          </a:blip>
          <a:stretch>
            <a:fillRect/>
          </a:stretch>
        </p:blipFill>
        <p:spPr>
          <a:xfrm>
            <a:off x="5449200" y="1453125"/>
            <a:ext cx="2252704" cy="17172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