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82" r:id="rId5"/>
    <p:sldMasterId id="2147483683" r:id="rId6"/>
    <p:sldMasterId id="2147483684"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Lst>
  <p:sldSz cy="6858000" cx="9144000"/>
  <p:notesSz cx="6858000" cy="9144000"/>
  <p:embeddedFontLst>
    <p:embeddedFont>
      <p:font typeface="Helvetica Neue"/>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464">
          <p15:clr>
            <a:srgbClr val="A4A3A4"/>
          </p15:clr>
        </p15:guide>
        <p15:guide id="2" pos="5296">
          <p15:clr>
            <a:srgbClr val="A4A3A4"/>
          </p15:clr>
        </p15:guide>
        <p15:guide id="3" orient="horz" pos="936">
          <p15:clr>
            <a:srgbClr val="A4A3A4"/>
          </p15:clr>
        </p15:guide>
        <p15:guide id="4" orient="horz" pos="39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C058A741-00CA-4CCE-B4FB-67516673A5F1}">
  <a:tblStyle styleId="{C058A741-00CA-4CCE-B4FB-67516673A5F1}" styleName="Table_0">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CF4"/>
          </a:solidFill>
        </a:fill>
      </a:tcStyle>
    </a:wholeTbl>
    <a:band1H>
      <a:tcTxStyle/>
      <a:tcStyle>
        <a:fill>
          <a:solidFill>
            <a:srgbClr val="CFD7E7"/>
          </a:solidFill>
        </a:fill>
      </a:tcStyle>
    </a:band1H>
    <a:band2H>
      <a:tcTxStyle/>
    </a:band2H>
    <a:band1V>
      <a:tcTxStyle/>
      <a:tcStyle>
        <a:fill>
          <a:solidFill>
            <a:srgbClr val="CFD7E7"/>
          </a:solidFill>
        </a:fill>
      </a:tcStyle>
    </a:band1V>
    <a:band2V>
      <a:tcTxStyle/>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464"/>
        <p:guide pos="5296"/>
        <p:guide pos="936" orient="horz"/>
        <p:guide pos="39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HelveticaNeue-bold.fntdata"/><Relationship Id="rId25" Type="http://schemas.openxmlformats.org/officeDocument/2006/relationships/font" Target="fonts/HelveticaNeue-regular.fntdata"/><Relationship Id="rId28" Type="http://schemas.openxmlformats.org/officeDocument/2006/relationships/font" Target="fonts/HelveticaNeue-boldItalic.fntdata"/><Relationship Id="rId27" Type="http://schemas.openxmlformats.org/officeDocument/2006/relationships/font" Target="fonts/HelveticaNeue-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Shape 15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3" name="Shape 153"/>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5" name="Shape 225"/>
        <p:cNvGrpSpPr/>
        <p:nvPr/>
      </p:nvGrpSpPr>
      <p:grpSpPr>
        <a:xfrm>
          <a:off x="0" y="0"/>
          <a:ext cx="0" cy="0"/>
          <a:chOff x="0" y="0"/>
          <a:chExt cx="0" cy="0"/>
        </a:xfrm>
      </p:grpSpPr>
      <p:sp>
        <p:nvSpPr>
          <p:cNvPr id="226" name="Shape 22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7" name="Shape 227"/>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Challenge 1</a:t>
            </a:r>
            <a:r>
              <a:rPr lang="en" sz="1800">
                <a:solidFill>
                  <a:schemeClr val="dk1"/>
                </a:solidFill>
                <a:latin typeface="Helvetica Neue"/>
                <a:ea typeface="Helvetica Neue"/>
                <a:cs typeface="Helvetica Neue"/>
                <a:sym typeface="Helvetica Neue"/>
              </a:rPr>
              <a:t> - </a:t>
            </a:r>
            <a:r>
              <a:rPr i="1" lang="en" sz="1800">
                <a:solidFill>
                  <a:schemeClr val="dk1"/>
                </a:solidFill>
                <a:latin typeface="Helvetica Neue"/>
                <a:ea typeface="Helvetica Neue"/>
                <a:cs typeface="Helvetica Neue"/>
                <a:sym typeface="Helvetica Neue"/>
              </a:rPr>
              <a:t>Create a SAM system to capture the change in a materials properties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5 minutes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Notice the colour of the blocks are different and that is because they are not linked together in a system yet</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2.</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Think about when you are going to be ready to start so set the timer to start a few minutes ahead. Each time trigger block needs to be changed to be a minute apart (depending on temperature of room), so you can observe the change. If it is a warm day the process will be quicker but a colder day or area will mean the melting will take longer. </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3.</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Connect the blocks – all time triggers need to be connected to the camera block</a:t>
            </a:r>
            <a:endParaRPr i="1" sz="1800">
              <a:solidFill>
                <a:srgbClr val="E99A38"/>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4</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By placing the ice cube on a plate means the change can be seen easily and the camera can see too. </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5</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Think about the position of the device - Ensure the device is set so the camera is pointed at the area where the ice cube on a plate is. </a:t>
            </a:r>
            <a:endParaRPr i="1" sz="18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Shape 23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6" name="Shape 236"/>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Checks for Understanding</a:t>
            </a:r>
            <a:endParaRPr b="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1 minute</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sz="180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1" name="Shape 241"/>
        <p:cNvGrpSpPr/>
        <p:nvPr/>
      </p:nvGrpSpPr>
      <p:grpSpPr>
        <a:xfrm>
          <a:off x="0" y="0"/>
          <a:ext cx="0" cy="0"/>
          <a:chOff x="0" y="0"/>
          <a:chExt cx="0" cy="0"/>
        </a:xfrm>
      </p:grpSpPr>
      <p:sp>
        <p:nvSpPr>
          <p:cNvPr id="242" name="Shape 24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3" name="Shape 243"/>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Challenge 1 - Debug it</a:t>
            </a:r>
            <a:r>
              <a:rPr lang="en" sz="1800">
                <a:solidFill>
                  <a:schemeClr val="dk1"/>
                </a:solidFill>
                <a:latin typeface="Helvetica Neue"/>
                <a:ea typeface="Helvetica Neue"/>
                <a:cs typeface="Helvetica Neue"/>
                <a:sym typeface="Helvetica Neue"/>
              </a:rPr>
              <a:t>: Enable students to identify, work through and overcome difficulties and misconceptions.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2 minutes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It would be useful to know when the camera is taking a picture to help determine if the timing is correct and amend if necessary. </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2.</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Edit the settings of the sound block so that you have the ‘switch on’ sound, this will tell you when the camera takes a picture with a click</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i="1" lang="en" sz="1800">
                <a:solidFill>
                  <a:schemeClr val="dk1"/>
                </a:solidFill>
                <a:latin typeface="Helvetica Neue"/>
                <a:ea typeface="Helvetica Neue"/>
                <a:cs typeface="Helvetica Neue"/>
                <a:sym typeface="Helvetica Neue"/>
              </a:rPr>
              <a:t>Step 3.</a:t>
            </a:r>
            <a:r>
              <a:rPr i="1" lang="en" sz="1800">
                <a:solidFill>
                  <a:schemeClr val="dk1"/>
                </a:solidFill>
                <a:latin typeface="Helvetica Neue"/>
                <a:ea typeface="Helvetica Neue"/>
                <a:cs typeface="Helvetica Neue"/>
                <a:sym typeface="Helvetica Neue"/>
              </a:rPr>
              <a:t> T says… By ensuring all outputs of the time trigger blocks are connected to the sound block, means the sound will go off every time the camera works</a:t>
            </a:r>
            <a:endParaRPr i="1" sz="18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i="1" sz="1800">
              <a:solidFill>
                <a:schemeClr val="dk1"/>
              </a:solidFill>
              <a:latin typeface="Helvetica Neue"/>
              <a:ea typeface="Helvetica Neue"/>
              <a:cs typeface="Helvetica Neue"/>
              <a:sym typeface="Helvetica Neue"/>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2" name="Shape 252"/>
        <p:cNvGrpSpPr/>
        <p:nvPr/>
      </p:nvGrpSpPr>
      <p:grpSpPr>
        <a:xfrm>
          <a:off x="0" y="0"/>
          <a:ext cx="0" cy="0"/>
          <a:chOff x="0" y="0"/>
          <a:chExt cx="0" cy="0"/>
        </a:xfrm>
      </p:grpSpPr>
      <p:sp>
        <p:nvSpPr>
          <p:cNvPr id="253" name="Shape 25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4" name="Shape 254"/>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lang="en" sz="1800"/>
              <a:t>Challenge 2 -</a:t>
            </a:r>
            <a:r>
              <a:rPr lang="en" sz="1800"/>
              <a:t> </a:t>
            </a:r>
            <a:r>
              <a:rPr i="1" lang="en" sz="1800">
                <a:solidFill>
                  <a:schemeClr val="dk1"/>
                </a:solidFill>
                <a:latin typeface="Helvetica Neue"/>
                <a:ea typeface="Helvetica Neue"/>
                <a:cs typeface="Helvetica Neue"/>
                <a:sym typeface="Helvetica Neue"/>
              </a:rPr>
              <a:t>We need to make a more efficient system</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5 minutes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We are going to replace the time triggers with a more efficient system that will take pictures every minute until the system is switched off.</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2.</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The output of the interval needs to be connected to both the camera and the sound block</a:t>
            </a:r>
            <a:endParaRPr b="1"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3.</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Edit the settings of the interval block to 1 minute, discussion about whether this is suitable or adjust depending on temperature of room/location.</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b="1"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b="1" i="1" sz="1800">
              <a:latin typeface="Helvetica Neue"/>
              <a:ea typeface="Helvetica Neue"/>
              <a:cs typeface="Helvetica Neue"/>
              <a:sym typeface="Helvetica Neue"/>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3" name="Shape 263"/>
        <p:cNvGrpSpPr/>
        <p:nvPr/>
      </p:nvGrpSpPr>
      <p:grpSpPr>
        <a:xfrm>
          <a:off x="0" y="0"/>
          <a:ext cx="0" cy="0"/>
          <a:chOff x="0" y="0"/>
          <a:chExt cx="0" cy="0"/>
        </a:xfrm>
      </p:grpSpPr>
      <p:sp>
        <p:nvSpPr>
          <p:cNvPr id="264" name="Shape 26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5" name="Shape 265"/>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lang="en" sz="1800"/>
              <a:t>Challenge 2 -</a:t>
            </a:r>
            <a:r>
              <a:rPr lang="en" sz="1800"/>
              <a:t> </a:t>
            </a:r>
            <a:r>
              <a:rPr i="1" lang="en" sz="1800">
                <a:solidFill>
                  <a:schemeClr val="dk1"/>
                </a:solidFill>
                <a:latin typeface="Helvetica Neue"/>
                <a:ea typeface="Helvetica Neue"/>
                <a:cs typeface="Helvetica Neue"/>
                <a:sym typeface="Helvetica Neue"/>
              </a:rPr>
              <a:t>We need to make a more efficient system</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5 minutes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4. </a:t>
            </a:r>
            <a:r>
              <a:rPr i="1" lang="en" sz="1800">
                <a:latin typeface="Helvetica Neue"/>
                <a:ea typeface="Helvetica Neue"/>
                <a:cs typeface="Helvetica Neue"/>
                <a:sym typeface="Helvetica Neue"/>
              </a:rPr>
              <a:t>T says… </a:t>
            </a:r>
            <a:r>
              <a:rPr i="1" lang="en" sz="1800">
                <a:solidFill>
                  <a:schemeClr val="dk1"/>
                </a:solidFill>
                <a:latin typeface="Helvetica Neue"/>
                <a:ea typeface="Helvetica Neue"/>
                <a:cs typeface="Helvetica Neue"/>
                <a:sym typeface="Helvetica Neue"/>
              </a:rPr>
              <a:t>Edit the settings of the sound block to be 01Home / Switch On. This will allow the click to happen every time the camera takes a picture</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5.</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Add another ice cube to the plate and set up the device to see this and activate the system by pressing the </a:t>
            </a:r>
            <a:r>
              <a:rPr i="1" lang="en" sz="1800">
                <a:solidFill>
                  <a:schemeClr val="dk1"/>
                </a:solidFill>
                <a:latin typeface="Helvetica Neue"/>
                <a:ea typeface="Helvetica Neue"/>
                <a:cs typeface="Helvetica Neue"/>
                <a:sym typeface="Helvetica Neue"/>
              </a:rPr>
              <a:t>spacebar</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i="1" sz="18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i="1" sz="18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i="1" sz="1800">
              <a:solidFill>
                <a:schemeClr val="dk1"/>
              </a:solidFill>
              <a:latin typeface="Helvetica Neue"/>
              <a:ea typeface="Helvetica Neue"/>
              <a:cs typeface="Helvetica Neue"/>
              <a:sym typeface="Helvetica Neue"/>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3" name="Shape 273"/>
        <p:cNvGrpSpPr/>
        <p:nvPr/>
      </p:nvGrpSpPr>
      <p:grpSpPr>
        <a:xfrm>
          <a:off x="0" y="0"/>
          <a:ext cx="0" cy="0"/>
          <a:chOff x="0" y="0"/>
          <a:chExt cx="0" cy="0"/>
        </a:xfrm>
      </p:grpSpPr>
      <p:sp>
        <p:nvSpPr>
          <p:cNvPr id="274" name="Shape 27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5" name="Shape 275"/>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Checks for Understanding</a:t>
            </a:r>
            <a:endParaRPr b="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1 minute</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sz="180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0" name="Shape 280"/>
        <p:cNvGrpSpPr/>
        <p:nvPr/>
      </p:nvGrpSpPr>
      <p:grpSpPr>
        <a:xfrm>
          <a:off x="0" y="0"/>
          <a:ext cx="0" cy="0"/>
          <a:chOff x="0" y="0"/>
          <a:chExt cx="0" cy="0"/>
        </a:xfrm>
      </p:grpSpPr>
      <p:sp>
        <p:nvSpPr>
          <p:cNvPr id="281" name="Shape 28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2" name="Shape 282"/>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Tidy Up/Exit Ticket: </a:t>
            </a:r>
            <a:r>
              <a:rPr lang="en" sz="1800">
                <a:solidFill>
                  <a:schemeClr val="dk1"/>
                </a:solidFill>
                <a:latin typeface="Helvetica Neue"/>
                <a:ea typeface="Helvetica Neue"/>
                <a:cs typeface="Helvetica Neue"/>
                <a:sym typeface="Helvetica Neue"/>
              </a:rPr>
              <a:t>Reinforcing the learning objectives of the lesson, students can reflect on key takeaways by completing and submitting an ‘exit ticket’.</a:t>
            </a:r>
            <a:endParaRPr b="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1 minute</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sz="1800">
              <a:solidFill>
                <a:schemeClr val="dk1"/>
              </a:solidFill>
            </a:endParaRPr>
          </a:p>
          <a:p>
            <a:pPr indent="0" lvl="0" marL="0" rtl="0">
              <a:spcBef>
                <a:spcPts val="0"/>
              </a:spcBef>
              <a:spcAft>
                <a:spcPts val="0"/>
              </a:spcAft>
              <a:buClr>
                <a:schemeClr val="dk1"/>
              </a:buClr>
              <a:buSzPts val="1100"/>
              <a:buFont typeface="Arial"/>
              <a:buNone/>
            </a:pPr>
            <a:r>
              <a:t/>
            </a:r>
            <a:endParaRPr sz="1800">
              <a:solidFill>
                <a:schemeClr val="dk1"/>
              </a:solidFill>
              <a:latin typeface="Helvetica Neue"/>
              <a:ea typeface="Helvetica Neue"/>
              <a:cs typeface="Helvetica Neue"/>
              <a:sym typeface="Helvetica Neue"/>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Shape 158"/>
          <p:cNvSpPr txBox="1"/>
          <p:nvPr>
            <p:ph idx="1" type="body"/>
          </p:nvPr>
        </p:nvSpPr>
        <p:spPr>
          <a:xfrm>
            <a:off x="685784" y="4343396"/>
            <a:ext cx="5486400" cy="4114800"/>
          </a:xfrm>
          <a:prstGeom prst="rect">
            <a:avLst/>
          </a:prstGeom>
          <a:noFill/>
          <a:ln>
            <a:noFill/>
          </a:ln>
        </p:spPr>
        <p:txBody>
          <a:bodyPr anchorCtr="0" anchor="ctr" bIns="81350" lIns="81350" spcFirstLastPara="1" rIns="81350" wrap="square" tIns="81350">
            <a:noAutofit/>
          </a:bodyPr>
          <a:lstStyle/>
          <a:p>
            <a:pPr indent="0" lvl="0" marL="0" rtl="0">
              <a:lnSpc>
                <a:spcPct val="115000"/>
              </a:lnSpc>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Warm-Up</a:t>
            </a:r>
            <a:endParaRPr b="1"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5 minutes</a:t>
            </a:r>
            <a:endParaRPr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Objective: </a:t>
            </a:r>
            <a:r>
              <a:rPr b="1" lang="en" sz="1800">
                <a:solidFill>
                  <a:schemeClr val="dk1"/>
                </a:solidFill>
              </a:rPr>
              <a:t> </a:t>
            </a:r>
            <a:r>
              <a:rPr lang="en" sz="1800">
                <a:solidFill>
                  <a:schemeClr val="dk1"/>
                </a:solidFill>
              </a:rPr>
              <a:t>Identify and describe what you can feel.</a:t>
            </a:r>
            <a:endParaRPr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Procedures: </a:t>
            </a:r>
            <a:r>
              <a:rPr lang="en" sz="1800">
                <a:solidFill>
                  <a:schemeClr val="dk1"/>
                </a:solidFill>
                <a:latin typeface="Helvetica Neue"/>
                <a:ea typeface="Helvetica Neue"/>
                <a:cs typeface="Helvetica Neue"/>
                <a:sym typeface="Helvetica Neue"/>
              </a:rPr>
              <a:t> </a:t>
            </a:r>
            <a:r>
              <a:rPr lang="en" sz="1800">
                <a:solidFill>
                  <a:schemeClr val="dk1"/>
                </a:solidFill>
              </a:rPr>
              <a:t>Teacher asks students to close their eyes and, using a bag, ask students to place their hand inside and guess the object they think is inside, describe what they can feel; is it smooth, stiff, soft, hard etc.  The aim is for students to understand that we can get an idea of what something is by the feel of it as all objects have different properties to them.</a:t>
            </a:r>
            <a:endParaRPr i="0" sz="1800" u="none" cap="none" strike="noStrike">
              <a:solidFill>
                <a:srgbClr val="000000"/>
              </a:solidFill>
              <a:latin typeface="Helvetica Neue"/>
              <a:ea typeface="Helvetica Neue"/>
              <a:cs typeface="Helvetica Neue"/>
              <a:sym typeface="Helvetica Neue"/>
            </a:endParaRPr>
          </a:p>
        </p:txBody>
      </p:sp>
      <p:sp>
        <p:nvSpPr>
          <p:cNvPr id="159" name="Shape 15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Shape 16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6" name="Shape 166"/>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lnSpc>
                <a:spcPct val="115000"/>
              </a:lnSpc>
              <a:spcBef>
                <a:spcPts val="0"/>
              </a:spcBef>
              <a:spcAft>
                <a:spcPts val="0"/>
              </a:spcAft>
              <a:buNone/>
            </a:pPr>
            <a:r>
              <a:rPr b="1" lang="en" sz="1800">
                <a:solidFill>
                  <a:schemeClr val="dk1"/>
                </a:solidFill>
                <a:latin typeface="Helvetica Neue"/>
                <a:ea typeface="Helvetica Neue"/>
                <a:cs typeface="Helvetica Neue"/>
                <a:sym typeface="Helvetica Neue"/>
              </a:rPr>
              <a:t>Mini-lesson</a:t>
            </a:r>
            <a:endParaRPr b="1"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None/>
            </a:pPr>
            <a:r>
              <a:rPr b="1" lang="en" sz="1800">
                <a:solidFill>
                  <a:schemeClr val="dk1"/>
                </a:solidFill>
                <a:latin typeface="Helvetica Neue"/>
                <a:ea typeface="Helvetica Neue"/>
                <a:cs typeface="Helvetica Neue"/>
                <a:sym typeface="Helvetica Neue"/>
              </a:rPr>
              <a:t>Time:</a:t>
            </a:r>
            <a:r>
              <a:rPr lang="en" sz="1800">
                <a:solidFill>
                  <a:schemeClr val="dk1"/>
                </a:solidFill>
                <a:latin typeface="Helvetica Neue"/>
                <a:ea typeface="Helvetica Neue"/>
                <a:cs typeface="Helvetica Neue"/>
                <a:sym typeface="Helvetica Neue"/>
              </a:rPr>
              <a:t> 8 minutes</a:t>
            </a:r>
            <a:endParaRPr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None/>
            </a:pPr>
            <a:r>
              <a:rPr b="1" lang="en" sz="1800">
                <a:solidFill>
                  <a:schemeClr val="dk1"/>
                </a:solidFill>
                <a:latin typeface="Helvetica Neue"/>
                <a:ea typeface="Helvetica Neue"/>
                <a:cs typeface="Helvetica Neue"/>
                <a:sym typeface="Helvetica Neue"/>
              </a:rPr>
              <a:t>Objective: </a:t>
            </a:r>
            <a:r>
              <a:rPr lang="en" sz="1800">
                <a:solidFill>
                  <a:schemeClr val="dk1"/>
                </a:solidFill>
                <a:latin typeface="Helvetica Neue"/>
                <a:ea typeface="Helvetica Neue"/>
                <a:cs typeface="Helvetica Neue"/>
                <a:sym typeface="Helvetica Neue"/>
              </a:rPr>
              <a:t>Students learn about material properties and the three main states; solid, liquid and gas</a:t>
            </a:r>
            <a:endParaRPr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None/>
            </a:pPr>
            <a:r>
              <a:rPr b="1" lang="en" sz="1800">
                <a:solidFill>
                  <a:schemeClr val="dk1"/>
                </a:solidFill>
                <a:latin typeface="Helvetica Neue"/>
                <a:ea typeface="Helvetica Neue"/>
                <a:cs typeface="Helvetica Neue"/>
                <a:sym typeface="Helvetica Neue"/>
              </a:rPr>
              <a:t>Procedures: </a:t>
            </a:r>
            <a:r>
              <a:rPr lang="en" sz="1400">
                <a:solidFill>
                  <a:schemeClr val="dk1"/>
                </a:solidFill>
              </a:rPr>
              <a:t>Look at the different properties of an object; solid, liquid and gas. How an object is either irreversible or reversible dependent on the object using heat and cold temperatures. Introduce all objects are made up of tiny particles called ‘Matter’ and an object can be described based on the ‘matter’ within an object like; hard or soft, hot or cold.</a:t>
            </a:r>
            <a:endParaRPr sz="1400">
              <a:latin typeface="Helvetica Neue"/>
              <a:ea typeface="Helvetica Neue"/>
              <a:cs typeface="Helvetica Neue"/>
              <a:sym typeface="Helvetica Neue"/>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 name="Shape 173"/>
        <p:cNvGrpSpPr/>
        <p:nvPr/>
      </p:nvGrpSpPr>
      <p:grpSpPr>
        <a:xfrm>
          <a:off x="0" y="0"/>
          <a:ext cx="0" cy="0"/>
          <a:chOff x="0" y="0"/>
          <a:chExt cx="0" cy="0"/>
        </a:xfrm>
      </p:grpSpPr>
      <p:sp>
        <p:nvSpPr>
          <p:cNvPr id="174" name="Shape 174"/>
          <p:cNvSpPr txBox="1"/>
          <p:nvPr>
            <p:ph idx="1" type="body"/>
          </p:nvPr>
        </p:nvSpPr>
        <p:spPr>
          <a:xfrm>
            <a:off x="685784" y="4343396"/>
            <a:ext cx="5486400" cy="4114800"/>
          </a:xfrm>
          <a:prstGeom prst="rect">
            <a:avLst/>
          </a:prstGeom>
          <a:noFill/>
          <a:ln>
            <a:noFill/>
          </a:ln>
        </p:spPr>
        <p:txBody>
          <a:bodyPr anchorCtr="0" anchor="ctr" bIns="81350" lIns="81350" spcFirstLastPara="1" rIns="81350" wrap="square" tIns="81350">
            <a:noAutofit/>
          </a:bodyPr>
          <a:lstStyle/>
          <a:p>
            <a:pPr indent="0" lvl="0" marL="0" rtl="0">
              <a:lnSpc>
                <a:spcPct val="115000"/>
              </a:lnSpc>
              <a:spcBef>
                <a:spcPts val="0"/>
              </a:spcBef>
              <a:spcAft>
                <a:spcPts val="0"/>
              </a:spcAft>
              <a:buClr>
                <a:schemeClr val="dk1"/>
              </a:buClr>
              <a:buSzPts val="1100"/>
              <a:buFont typeface="Arial"/>
              <a:buNone/>
            </a:pPr>
            <a:r>
              <a:rPr b="1" lang="en" sz="1800">
                <a:solidFill>
                  <a:schemeClr val="dk1"/>
                </a:solidFill>
              </a:rPr>
              <a:t>Mini-lesson - </a:t>
            </a:r>
            <a:r>
              <a:rPr lang="en" sz="1800">
                <a:solidFill>
                  <a:schemeClr val="dk1"/>
                </a:solidFill>
              </a:rPr>
              <a:t>Key Vocab</a:t>
            </a:r>
            <a:endParaRPr sz="1800">
              <a:solidFill>
                <a:schemeClr val="dk1"/>
              </a:solidFill>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rPr>
              <a:t>Time: </a:t>
            </a:r>
            <a:r>
              <a:rPr lang="en" sz="1800">
                <a:solidFill>
                  <a:schemeClr val="dk1"/>
                </a:solidFill>
              </a:rPr>
              <a:t>2 minutes</a:t>
            </a:r>
            <a:endParaRPr sz="1800">
              <a:solidFill>
                <a:schemeClr val="dk1"/>
              </a:solidFill>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rPr>
              <a:t>Procedures</a:t>
            </a:r>
            <a:r>
              <a:rPr lang="en" sz="1800">
                <a:solidFill>
                  <a:schemeClr val="dk1"/>
                </a:solidFill>
              </a:rPr>
              <a:t>: Students match or define keywords in their workbooks. (</a:t>
            </a:r>
            <a:r>
              <a:rPr i="1" lang="en" sz="1800">
                <a:solidFill>
                  <a:schemeClr val="dk1"/>
                </a:solidFill>
              </a:rPr>
              <a:t>@Charles - this could be a feature in the app at a </a:t>
            </a:r>
            <a:r>
              <a:rPr i="1" lang="en" sz="1800" u="sng">
                <a:solidFill>
                  <a:schemeClr val="dk1"/>
                </a:solidFill>
              </a:rPr>
              <a:t>later</a:t>
            </a:r>
            <a:r>
              <a:rPr i="1" lang="en" sz="1800">
                <a:solidFill>
                  <a:schemeClr val="dk1"/>
                </a:solidFill>
              </a:rPr>
              <a:t> stage</a:t>
            </a:r>
            <a:r>
              <a:rPr lang="en" sz="1800">
                <a:solidFill>
                  <a:schemeClr val="dk1"/>
                </a:solidFill>
              </a:rPr>
              <a:t>)</a:t>
            </a:r>
            <a:endParaRPr sz="1800">
              <a:solidFill>
                <a:schemeClr val="dk1"/>
              </a:solidFill>
            </a:endParaRPr>
          </a:p>
          <a:p>
            <a:pPr indent="0" lvl="0" marL="0" marR="0" rtl="0" algn="l">
              <a:lnSpc>
                <a:spcPct val="100000"/>
              </a:lnSpc>
              <a:spcBef>
                <a:spcPts val="0"/>
              </a:spcBef>
              <a:spcAft>
                <a:spcPts val="0"/>
              </a:spcAft>
              <a:buClr>
                <a:srgbClr val="000000"/>
              </a:buClr>
              <a:buSzPts val="1100"/>
              <a:buFont typeface="Arial"/>
              <a:buNone/>
            </a:pPr>
            <a:r>
              <a:t/>
            </a:r>
            <a:endParaRPr sz="1200"/>
          </a:p>
        </p:txBody>
      </p:sp>
      <p:sp>
        <p:nvSpPr>
          <p:cNvPr id="175" name="Shape 17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Shape 18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2" name="Shape 182"/>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rgbClr val="000000"/>
              </a:buClr>
              <a:buSzPts val="1100"/>
              <a:buFont typeface="Arial"/>
              <a:buNone/>
            </a:pPr>
            <a:r>
              <a:rPr b="1" lang="en" sz="1800">
                <a:latin typeface="Helvetica Neue"/>
                <a:ea typeface="Helvetica Neue"/>
                <a:cs typeface="Helvetica Neue"/>
                <a:sym typeface="Helvetica Neue"/>
              </a:rPr>
              <a:t>Checks for Understanding </a:t>
            </a:r>
            <a:endParaRPr b="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lang="en" sz="1800">
                <a:latin typeface="Helvetica Neue"/>
                <a:ea typeface="Helvetica Neue"/>
                <a:cs typeface="Helvetica Neue"/>
                <a:sym typeface="Helvetica Neue"/>
              </a:rPr>
              <a:t>Time: </a:t>
            </a:r>
            <a:r>
              <a:rPr lang="en" sz="1800">
                <a:latin typeface="Helvetica Neue"/>
                <a:ea typeface="Helvetica Neue"/>
                <a:cs typeface="Helvetica Neue"/>
                <a:sym typeface="Helvetica Neue"/>
              </a:rPr>
              <a:t>1 minute</a:t>
            </a:r>
            <a:endParaRPr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sz="180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7" name="Shape 187"/>
        <p:cNvGrpSpPr/>
        <p:nvPr/>
      </p:nvGrpSpPr>
      <p:grpSpPr>
        <a:xfrm>
          <a:off x="0" y="0"/>
          <a:ext cx="0" cy="0"/>
          <a:chOff x="0" y="0"/>
          <a:chExt cx="0" cy="0"/>
        </a:xfrm>
      </p:grpSpPr>
      <p:sp>
        <p:nvSpPr>
          <p:cNvPr id="188" name="Shape 18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9" name="Shape 189"/>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Worked Example: </a:t>
            </a:r>
            <a:r>
              <a:rPr i="1" lang="en" sz="1800">
                <a:solidFill>
                  <a:schemeClr val="dk1"/>
                </a:solidFill>
                <a:latin typeface="Helvetica Neue"/>
                <a:ea typeface="Helvetica Neue"/>
                <a:cs typeface="Helvetica Neue"/>
                <a:sym typeface="Helvetica Neue"/>
              </a:rPr>
              <a:t>Look at chocolate and observe the change in its material properties.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5 minutes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 </a:t>
            </a:r>
            <a:r>
              <a:rPr i="1" lang="en" sz="1800">
                <a:solidFill>
                  <a:schemeClr val="dk1"/>
                </a:solidFill>
                <a:highlight>
                  <a:srgbClr val="FFFFFF"/>
                </a:highlight>
                <a:latin typeface="Helvetica Neue"/>
                <a:ea typeface="Helvetica Neue"/>
                <a:cs typeface="Helvetica Neue"/>
                <a:sym typeface="Helvetica Neue"/>
              </a:rPr>
              <a:t>The reason everyone is not getting to melt chocolate is because this is about observing the change and seeing how the properties change in the chocolate</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2.</a:t>
            </a:r>
            <a:r>
              <a:rPr i="1" lang="en" sz="1800">
                <a:latin typeface="Helvetica Neue"/>
                <a:ea typeface="Helvetica Neue"/>
                <a:cs typeface="Helvetica Neue"/>
                <a:sym typeface="Helvetica Neue"/>
              </a:rPr>
              <a:t> </a:t>
            </a:r>
            <a:r>
              <a:rPr i="1" lang="en" sz="1800">
                <a:solidFill>
                  <a:schemeClr val="dk1"/>
                </a:solidFill>
                <a:latin typeface="Helvetica Neue"/>
                <a:ea typeface="Helvetica Neue"/>
                <a:cs typeface="Helvetica Neue"/>
                <a:sym typeface="Helvetica Neue"/>
              </a:rPr>
              <a:t>Look at the chocolate before and discuss the properties – think about how they would describe it; hard, cold, thick, </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3. </a:t>
            </a:r>
            <a:r>
              <a:rPr i="1" lang="en" sz="1800">
                <a:solidFill>
                  <a:schemeClr val="dk1"/>
                </a:solidFill>
                <a:latin typeface="Helvetica Neue"/>
                <a:ea typeface="Helvetica Neue"/>
                <a:cs typeface="Helvetica Neue"/>
                <a:sym typeface="Helvetica Neue"/>
              </a:rPr>
              <a:t>Opportunity to predict the outcome here and discuss what they think will happen to the properties</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sz="180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8" name="Shape 198"/>
        <p:cNvGrpSpPr/>
        <p:nvPr/>
      </p:nvGrpSpPr>
      <p:grpSpPr>
        <a:xfrm>
          <a:off x="0" y="0"/>
          <a:ext cx="0" cy="0"/>
          <a:chOff x="0" y="0"/>
          <a:chExt cx="0" cy="0"/>
        </a:xfrm>
      </p:grpSpPr>
      <p:sp>
        <p:nvSpPr>
          <p:cNvPr id="199" name="Shape 19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0" name="Shape 200"/>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Worked Example: </a:t>
            </a:r>
            <a:r>
              <a:rPr i="1" lang="en" sz="1800">
                <a:solidFill>
                  <a:schemeClr val="dk1"/>
                </a:solidFill>
                <a:latin typeface="Helvetica Neue"/>
                <a:ea typeface="Helvetica Neue"/>
                <a:cs typeface="Helvetica Neue"/>
                <a:sym typeface="Helvetica Neue"/>
              </a:rPr>
              <a:t>Look at chocolate and observe the change in its physical properties.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5 minutes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i="1" lang="en" sz="1800">
                <a:solidFill>
                  <a:schemeClr val="dk1"/>
                </a:solidFill>
                <a:latin typeface="Helvetica Neue"/>
                <a:ea typeface="Helvetica Neue"/>
                <a:cs typeface="Helvetica Neue"/>
                <a:sym typeface="Helvetica Neue"/>
              </a:rPr>
              <a:t>Step 4</a:t>
            </a:r>
            <a:r>
              <a:rPr i="1" lang="en" sz="1800">
                <a:solidFill>
                  <a:schemeClr val="dk1"/>
                </a:solidFill>
                <a:latin typeface="Helvetica Neue"/>
                <a:ea typeface="Helvetica Neue"/>
                <a:cs typeface="Helvetica Neue"/>
                <a:sym typeface="Helvetica Neue"/>
              </a:rPr>
              <a:t>. Watch the chocolate melt and discuss what happened and how they would now describe the chocolate</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i="1" lang="en" sz="1800">
                <a:solidFill>
                  <a:schemeClr val="dk1"/>
                </a:solidFill>
                <a:latin typeface="Helvetica Neue"/>
                <a:ea typeface="Helvetica Neue"/>
                <a:cs typeface="Helvetica Neue"/>
                <a:sym typeface="Helvetica Neue"/>
              </a:rPr>
              <a:t>Step 5.</a:t>
            </a:r>
            <a:r>
              <a:rPr i="1" lang="en" sz="1800">
                <a:solidFill>
                  <a:schemeClr val="dk1"/>
                </a:solidFill>
                <a:latin typeface="Helvetica Neue"/>
                <a:ea typeface="Helvetica Neue"/>
                <a:cs typeface="Helvetica Neue"/>
                <a:sym typeface="Helvetica Neue"/>
              </a:rPr>
              <a:t> What do they think will happen if this is now put in the fridge? Look at the cycle the heating properties have and how it affects a substance.</a:t>
            </a:r>
            <a:endParaRPr i="1" sz="18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8" name="Shape 208"/>
        <p:cNvGrpSpPr/>
        <p:nvPr/>
      </p:nvGrpSpPr>
      <p:grpSpPr>
        <a:xfrm>
          <a:off x="0" y="0"/>
          <a:ext cx="0" cy="0"/>
          <a:chOff x="0" y="0"/>
          <a:chExt cx="0" cy="0"/>
        </a:xfrm>
      </p:grpSpPr>
      <p:sp>
        <p:nvSpPr>
          <p:cNvPr id="209" name="Shape 20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0" name="Shape 210"/>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Checks for Understanding</a:t>
            </a:r>
            <a:endParaRPr b="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1 minute</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sz="180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 name="Shape 215"/>
        <p:cNvGrpSpPr/>
        <p:nvPr/>
      </p:nvGrpSpPr>
      <p:grpSpPr>
        <a:xfrm>
          <a:off x="0" y="0"/>
          <a:ext cx="0" cy="0"/>
          <a:chOff x="0" y="0"/>
          <a:chExt cx="0" cy="0"/>
        </a:xfrm>
      </p:grpSpPr>
      <p:sp>
        <p:nvSpPr>
          <p:cNvPr id="216" name="Shape 21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7" name="Shape 217"/>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Challenge 1</a:t>
            </a:r>
            <a:r>
              <a:rPr lang="en" sz="1800">
                <a:solidFill>
                  <a:schemeClr val="dk1"/>
                </a:solidFill>
                <a:latin typeface="Helvetica Neue"/>
                <a:ea typeface="Helvetica Neue"/>
                <a:cs typeface="Helvetica Neue"/>
                <a:sym typeface="Helvetica Neue"/>
              </a:rPr>
              <a:t> - </a:t>
            </a:r>
            <a:r>
              <a:rPr i="1" lang="en" sz="1800">
                <a:solidFill>
                  <a:schemeClr val="dk1"/>
                </a:solidFill>
                <a:latin typeface="Helvetica Neue"/>
                <a:ea typeface="Helvetica Neue"/>
                <a:cs typeface="Helvetica Neue"/>
                <a:sym typeface="Helvetica Neue"/>
              </a:rPr>
              <a:t>Create a SAM system to capture the change in a materials properties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5 minutes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Notice the colour of the blocks are different and that is because they are not linked together in a system yet</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2.</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Think about when you are going to be ready to start so set the timer to start a few minutes ahead. Each time trigger block needs to be changed to be a minute apart (depending on temperature of room), so you can observe the change. If it is a warm day the process will be quicker but a colder day or area will mean the melting will take longer. </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3.</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Connect the blocks – all time triggers need to be connected to the camera block</a:t>
            </a:r>
            <a:endParaRPr i="1" sz="1800">
              <a:solidFill>
                <a:srgbClr val="E99A38"/>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4</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By placing the ice cube on a plate means the change can be seen easily and the camera can see too. </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5</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Think about the position of the device - Ensure the device is set so the camera is pointed at the area where the ice cube on a plate is. </a:t>
            </a:r>
            <a:endParaRPr i="1" sz="18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992767"/>
            <a:ext cx="8520600" cy="27369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3778833"/>
            <a:ext cx="8520600" cy="10569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hasCustomPrompt="1" type="title"/>
          </p:nvPr>
        </p:nvSpPr>
        <p:spPr>
          <a:xfrm>
            <a:off x="311700" y="1474833"/>
            <a:ext cx="8520600" cy="26181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Shape 46"/>
          <p:cNvSpPr txBox="1"/>
          <p:nvPr>
            <p:ph idx="1" type="body"/>
          </p:nvPr>
        </p:nvSpPr>
        <p:spPr>
          <a:xfrm>
            <a:off x="311700" y="4202967"/>
            <a:ext cx="8520600" cy="17343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x">
  <p:cSld name="TITLE_AND_BODY">
    <p:spTree>
      <p:nvGrpSpPr>
        <p:cNvPr id="56" name="Shape 56"/>
        <p:cNvGrpSpPr/>
        <p:nvPr/>
      </p:nvGrpSpPr>
      <p:grpSpPr>
        <a:xfrm>
          <a:off x="0" y="0"/>
          <a:ext cx="0" cy="0"/>
          <a:chOff x="0" y="0"/>
          <a:chExt cx="0" cy="0"/>
        </a:xfrm>
      </p:grpSpPr>
      <p:sp>
        <p:nvSpPr>
          <p:cNvPr id="57" name="Shape 57"/>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58" name="Shape 58"/>
          <p:cNvSpPr txBox="1"/>
          <p:nvPr>
            <p:ph idx="1" type="subTitle"/>
          </p:nvPr>
        </p:nvSpPr>
        <p:spPr>
          <a:xfrm>
            <a:off x="457172" y="1604841"/>
            <a:ext cx="8228700" cy="39774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type="obj">
  <p:cSld name="OBJECT">
    <p:spTree>
      <p:nvGrpSpPr>
        <p:cNvPr id="59" name="Shape 59"/>
        <p:cNvGrpSpPr/>
        <p:nvPr/>
      </p:nvGrpSpPr>
      <p:grpSpPr>
        <a:xfrm>
          <a:off x="0" y="0"/>
          <a:ext cx="0" cy="0"/>
          <a:chOff x="0" y="0"/>
          <a:chExt cx="0" cy="0"/>
        </a:xfrm>
      </p:grpSpPr>
      <p:sp>
        <p:nvSpPr>
          <p:cNvPr id="60" name="Shape 60"/>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61" name="Shape 61"/>
          <p:cNvSpPr txBox="1"/>
          <p:nvPr>
            <p:ph idx="1" type="body"/>
          </p:nvPr>
        </p:nvSpPr>
        <p:spPr>
          <a:xfrm>
            <a:off x="457172" y="1604841"/>
            <a:ext cx="82287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type="blank">
  <p:cSld name="BLANK">
    <p:spTree>
      <p:nvGrpSpPr>
        <p:cNvPr id="62" name="Shape 62"/>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type="twoObj">
  <p:cSld name="TWO_OBJECTS">
    <p:spTree>
      <p:nvGrpSpPr>
        <p:cNvPr id="63" name="Shape 63"/>
        <p:cNvGrpSpPr/>
        <p:nvPr/>
      </p:nvGrpSpPr>
      <p:grpSpPr>
        <a:xfrm>
          <a:off x="0" y="0"/>
          <a:ext cx="0" cy="0"/>
          <a:chOff x="0" y="0"/>
          <a:chExt cx="0" cy="0"/>
        </a:xfrm>
      </p:grpSpPr>
      <p:sp>
        <p:nvSpPr>
          <p:cNvPr id="64" name="Shape 64"/>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65" name="Shape 65"/>
          <p:cNvSpPr txBox="1"/>
          <p:nvPr>
            <p:ph idx="1" type="body"/>
          </p:nvPr>
        </p:nvSpPr>
        <p:spPr>
          <a:xfrm>
            <a:off x="457172" y="1604841"/>
            <a:ext cx="40155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66" name="Shape 66"/>
          <p:cNvSpPr txBox="1"/>
          <p:nvPr>
            <p:ph idx="2" type="body"/>
          </p:nvPr>
        </p:nvSpPr>
        <p:spPr>
          <a:xfrm>
            <a:off x="4673927" y="1604841"/>
            <a:ext cx="40155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67" name="Shape 67"/>
        <p:cNvGrpSpPr/>
        <p:nvPr/>
      </p:nvGrpSpPr>
      <p:grpSpPr>
        <a:xfrm>
          <a:off x="0" y="0"/>
          <a:ext cx="0" cy="0"/>
          <a:chOff x="0" y="0"/>
          <a:chExt cx="0" cy="0"/>
        </a:xfrm>
      </p:grpSpPr>
      <p:sp>
        <p:nvSpPr>
          <p:cNvPr id="68" name="Shape 68"/>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entered Text" type="objOnly">
  <p:cSld name="OBJECT_ONLY">
    <p:spTree>
      <p:nvGrpSpPr>
        <p:cNvPr id="69" name="Shape 69"/>
        <p:cNvGrpSpPr/>
        <p:nvPr/>
      </p:nvGrpSpPr>
      <p:grpSpPr>
        <a:xfrm>
          <a:off x="0" y="0"/>
          <a:ext cx="0" cy="0"/>
          <a:chOff x="0" y="0"/>
          <a:chExt cx="0" cy="0"/>
        </a:xfrm>
      </p:grpSpPr>
      <p:sp>
        <p:nvSpPr>
          <p:cNvPr id="70" name="Shape 70"/>
          <p:cNvSpPr txBox="1"/>
          <p:nvPr>
            <p:ph idx="1" type="subTitle"/>
          </p:nvPr>
        </p:nvSpPr>
        <p:spPr>
          <a:xfrm>
            <a:off x="457172" y="273352"/>
            <a:ext cx="8228700" cy="53085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and Content" type="twoObjAndObj">
  <p:cSld name="TWO_OBJECTS_AND_OBJECT">
    <p:spTree>
      <p:nvGrpSpPr>
        <p:cNvPr id="71" name="Shape 71"/>
        <p:cNvGrpSpPr/>
        <p:nvPr/>
      </p:nvGrpSpPr>
      <p:grpSpPr>
        <a:xfrm>
          <a:off x="0" y="0"/>
          <a:ext cx="0" cy="0"/>
          <a:chOff x="0" y="0"/>
          <a:chExt cx="0" cy="0"/>
        </a:xfrm>
      </p:grpSpPr>
      <p:sp>
        <p:nvSpPr>
          <p:cNvPr id="72" name="Shape 72"/>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73" name="Shape 73"/>
          <p:cNvSpPr txBox="1"/>
          <p:nvPr>
            <p:ph idx="1" type="body"/>
          </p:nvPr>
        </p:nvSpPr>
        <p:spPr>
          <a:xfrm>
            <a:off x="457172"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74" name="Shape 74"/>
          <p:cNvSpPr txBox="1"/>
          <p:nvPr>
            <p:ph idx="2" type="body"/>
          </p:nvPr>
        </p:nvSpPr>
        <p:spPr>
          <a:xfrm>
            <a:off x="457172" y="3682578"/>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75" name="Shape 75"/>
          <p:cNvSpPr txBox="1"/>
          <p:nvPr>
            <p:ph idx="3" type="body"/>
          </p:nvPr>
        </p:nvSpPr>
        <p:spPr>
          <a:xfrm>
            <a:off x="4673927" y="1604841"/>
            <a:ext cx="40155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and 2 Content" type="objAndTwoObj">
  <p:cSld name="OBJECT_AND_TWO_OBJECTS">
    <p:spTree>
      <p:nvGrpSpPr>
        <p:cNvPr id="76" name="Shape 76"/>
        <p:cNvGrpSpPr/>
        <p:nvPr/>
      </p:nvGrpSpPr>
      <p:grpSpPr>
        <a:xfrm>
          <a:off x="0" y="0"/>
          <a:ext cx="0" cy="0"/>
          <a:chOff x="0" y="0"/>
          <a:chExt cx="0" cy="0"/>
        </a:xfrm>
      </p:grpSpPr>
      <p:sp>
        <p:nvSpPr>
          <p:cNvPr id="77" name="Shape 77"/>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78" name="Shape 78"/>
          <p:cNvSpPr txBox="1"/>
          <p:nvPr>
            <p:ph idx="1" type="body"/>
          </p:nvPr>
        </p:nvSpPr>
        <p:spPr>
          <a:xfrm>
            <a:off x="457172" y="1604841"/>
            <a:ext cx="40155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79" name="Shape 79"/>
          <p:cNvSpPr txBox="1"/>
          <p:nvPr>
            <p:ph idx="2" type="body"/>
          </p:nvPr>
        </p:nvSpPr>
        <p:spPr>
          <a:xfrm>
            <a:off x="4673927"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0" name="Shape 80"/>
          <p:cNvSpPr txBox="1"/>
          <p:nvPr>
            <p:ph idx="3" type="body"/>
          </p:nvPr>
        </p:nvSpPr>
        <p:spPr>
          <a:xfrm>
            <a:off x="4673927" y="3682578"/>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867800"/>
            <a:ext cx="8520600" cy="11223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over Content" type="twoObjOverTx">
  <p:cSld name="TWO_OBJECTS_OVER_TEXT">
    <p:spTree>
      <p:nvGrpSpPr>
        <p:cNvPr id="81" name="Shape 81"/>
        <p:cNvGrpSpPr/>
        <p:nvPr/>
      </p:nvGrpSpPr>
      <p:grpSpPr>
        <a:xfrm>
          <a:off x="0" y="0"/>
          <a:ext cx="0" cy="0"/>
          <a:chOff x="0" y="0"/>
          <a:chExt cx="0" cy="0"/>
        </a:xfrm>
      </p:grpSpPr>
      <p:sp>
        <p:nvSpPr>
          <p:cNvPr id="82" name="Shape 82"/>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3" name="Shape 83"/>
          <p:cNvSpPr txBox="1"/>
          <p:nvPr>
            <p:ph idx="1" type="body"/>
          </p:nvPr>
        </p:nvSpPr>
        <p:spPr>
          <a:xfrm>
            <a:off x="457172"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4" name="Shape 84"/>
          <p:cNvSpPr txBox="1"/>
          <p:nvPr>
            <p:ph idx="2" type="body"/>
          </p:nvPr>
        </p:nvSpPr>
        <p:spPr>
          <a:xfrm>
            <a:off x="4673927"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5" name="Shape 85"/>
          <p:cNvSpPr txBox="1"/>
          <p:nvPr>
            <p:ph idx="3" type="body"/>
          </p:nvPr>
        </p:nvSpPr>
        <p:spPr>
          <a:xfrm>
            <a:off x="457172" y="3682578"/>
            <a:ext cx="82287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over Content" type="objOverTx">
  <p:cSld name="OBJECT_OVER_TEXT">
    <p:spTree>
      <p:nvGrpSpPr>
        <p:cNvPr id="86" name="Shape 86"/>
        <p:cNvGrpSpPr/>
        <p:nvPr/>
      </p:nvGrpSpPr>
      <p:grpSpPr>
        <a:xfrm>
          <a:off x="0" y="0"/>
          <a:ext cx="0" cy="0"/>
          <a:chOff x="0" y="0"/>
          <a:chExt cx="0" cy="0"/>
        </a:xfrm>
      </p:grpSpPr>
      <p:sp>
        <p:nvSpPr>
          <p:cNvPr id="87" name="Shape 87"/>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8" name="Shape 88"/>
          <p:cNvSpPr txBox="1"/>
          <p:nvPr>
            <p:ph idx="1" type="body"/>
          </p:nvPr>
        </p:nvSpPr>
        <p:spPr>
          <a:xfrm>
            <a:off x="457172" y="1604841"/>
            <a:ext cx="82287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9" name="Shape 89"/>
          <p:cNvSpPr txBox="1"/>
          <p:nvPr>
            <p:ph idx="2" type="body"/>
          </p:nvPr>
        </p:nvSpPr>
        <p:spPr>
          <a:xfrm>
            <a:off x="457172" y="3682578"/>
            <a:ext cx="82287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4 Content" type="fourObj">
  <p:cSld name="FOUR_OBJECTS">
    <p:spTree>
      <p:nvGrpSpPr>
        <p:cNvPr id="90" name="Shape 90"/>
        <p:cNvGrpSpPr/>
        <p:nvPr/>
      </p:nvGrpSpPr>
      <p:grpSpPr>
        <a:xfrm>
          <a:off x="0" y="0"/>
          <a:ext cx="0" cy="0"/>
          <a:chOff x="0" y="0"/>
          <a:chExt cx="0" cy="0"/>
        </a:xfrm>
      </p:grpSpPr>
      <p:sp>
        <p:nvSpPr>
          <p:cNvPr id="91" name="Shape 91"/>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2" name="Shape 92"/>
          <p:cNvSpPr txBox="1"/>
          <p:nvPr>
            <p:ph idx="1" type="body"/>
          </p:nvPr>
        </p:nvSpPr>
        <p:spPr>
          <a:xfrm>
            <a:off x="457172"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3" name="Shape 93"/>
          <p:cNvSpPr txBox="1"/>
          <p:nvPr>
            <p:ph idx="2" type="body"/>
          </p:nvPr>
        </p:nvSpPr>
        <p:spPr>
          <a:xfrm>
            <a:off x="4673927"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4" name="Shape 94"/>
          <p:cNvSpPr txBox="1"/>
          <p:nvPr>
            <p:ph idx="3" type="body"/>
          </p:nvPr>
        </p:nvSpPr>
        <p:spPr>
          <a:xfrm>
            <a:off x="4673927" y="3682578"/>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5" name="Shape 95"/>
          <p:cNvSpPr txBox="1"/>
          <p:nvPr>
            <p:ph idx="4" type="body"/>
          </p:nvPr>
        </p:nvSpPr>
        <p:spPr>
          <a:xfrm>
            <a:off x="457172" y="3682578"/>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6 Content">
  <p:cSld name="Title, 6 Content">
    <p:spTree>
      <p:nvGrpSpPr>
        <p:cNvPr id="96" name="Shape 96"/>
        <p:cNvGrpSpPr/>
        <p:nvPr/>
      </p:nvGrpSpPr>
      <p:grpSpPr>
        <a:xfrm>
          <a:off x="0" y="0"/>
          <a:ext cx="0" cy="0"/>
          <a:chOff x="0" y="0"/>
          <a:chExt cx="0" cy="0"/>
        </a:xfrm>
      </p:grpSpPr>
      <p:sp>
        <p:nvSpPr>
          <p:cNvPr id="97" name="Shape 97"/>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8" name="Shape 98"/>
          <p:cNvSpPr txBox="1"/>
          <p:nvPr>
            <p:ph idx="1" type="body"/>
          </p:nvPr>
        </p:nvSpPr>
        <p:spPr>
          <a:xfrm>
            <a:off x="457172" y="1604841"/>
            <a:ext cx="82287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9" name="Shape 99"/>
          <p:cNvSpPr txBox="1"/>
          <p:nvPr>
            <p:ph idx="2" type="body"/>
          </p:nvPr>
        </p:nvSpPr>
        <p:spPr>
          <a:xfrm>
            <a:off x="457172" y="1604841"/>
            <a:ext cx="82287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100" name="Shape 100"/>
          <p:cNvSpPr/>
          <p:nvPr/>
        </p:nvSpPr>
        <p:spPr>
          <a:xfrm>
            <a:off x="457172" y="1604841"/>
            <a:ext cx="8228700" cy="39774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1" name="Shape 101"/>
          <p:cNvSpPr/>
          <p:nvPr/>
        </p:nvSpPr>
        <p:spPr>
          <a:xfrm>
            <a:off x="457172" y="1604841"/>
            <a:ext cx="8228700" cy="39774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x">
  <p:cSld name="TITLE_AND_BODY">
    <p:spTree>
      <p:nvGrpSpPr>
        <p:cNvPr id="108" name="Shape 108"/>
        <p:cNvGrpSpPr/>
        <p:nvPr/>
      </p:nvGrpSpPr>
      <p:grpSpPr>
        <a:xfrm>
          <a:off x="0" y="0"/>
          <a:ext cx="0" cy="0"/>
          <a:chOff x="0" y="0"/>
          <a:chExt cx="0" cy="0"/>
        </a:xfrm>
      </p:grpSpPr>
      <p:sp>
        <p:nvSpPr>
          <p:cNvPr id="109" name="Shape 109"/>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10" name="Shape 110"/>
          <p:cNvSpPr txBox="1"/>
          <p:nvPr>
            <p:ph idx="1" type="subTitle"/>
          </p:nvPr>
        </p:nvSpPr>
        <p:spPr>
          <a:xfrm>
            <a:off x="457172" y="1604841"/>
            <a:ext cx="8228700" cy="39777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type="blank">
  <p:cSld name="BLANK">
    <p:spTree>
      <p:nvGrpSpPr>
        <p:cNvPr id="111" name="Shape 111"/>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type="twoObj">
  <p:cSld name="TWO_OBJECTS">
    <p:spTree>
      <p:nvGrpSpPr>
        <p:cNvPr id="112" name="Shape 112"/>
        <p:cNvGrpSpPr/>
        <p:nvPr/>
      </p:nvGrpSpPr>
      <p:grpSpPr>
        <a:xfrm>
          <a:off x="0" y="0"/>
          <a:ext cx="0" cy="0"/>
          <a:chOff x="0" y="0"/>
          <a:chExt cx="0" cy="0"/>
        </a:xfrm>
      </p:grpSpPr>
      <p:sp>
        <p:nvSpPr>
          <p:cNvPr id="113" name="Shape 113"/>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14" name="Shape 114"/>
          <p:cNvSpPr txBox="1"/>
          <p:nvPr>
            <p:ph idx="1" type="body"/>
          </p:nvPr>
        </p:nvSpPr>
        <p:spPr>
          <a:xfrm>
            <a:off x="457172" y="1604841"/>
            <a:ext cx="40155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15" name="Shape 115"/>
          <p:cNvSpPr txBox="1"/>
          <p:nvPr>
            <p:ph idx="2" type="body"/>
          </p:nvPr>
        </p:nvSpPr>
        <p:spPr>
          <a:xfrm>
            <a:off x="4673927" y="1604841"/>
            <a:ext cx="40155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116" name="Shape 116"/>
        <p:cNvGrpSpPr/>
        <p:nvPr/>
      </p:nvGrpSpPr>
      <p:grpSpPr>
        <a:xfrm>
          <a:off x="0" y="0"/>
          <a:ext cx="0" cy="0"/>
          <a:chOff x="0" y="0"/>
          <a:chExt cx="0" cy="0"/>
        </a:xfrm>
      </p:grpSpPr>
      <p:sp>
        <p:nvSpPr>
          <p:cNvPr id="117" name="Shape 117"/>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entered Text" type="objOnly">
  <p:cSld name="OBJECT_ONLY">
    <p:spTree>
      <p:nvGrpSpPr>
        <p:cNvPr id="118" name="Shape 118"/>
        <p:cNvGrpSpPr/>
        <p:nvPr/>
      </p:nvGrpSpPr>
      <p:grpSpPr>
        <a:xfrm>
          <a:off x="0" y="0"/>
          <a:ext cx="0" cy="0"/>
          <a:chOff x="0" y="0"/>
          <a:chExt cx="0" cy="0"/>
        </a:xfrm>
      </p:grpSpPr>
      <p:sp>
        <p:nvSpPr>
          <p:cNvPr id="119" name="Shape 119"/>
          <p:cNvSpPr txBox="1"/>
          <p:nvPr>
            <p:ph idx="1" type="subTitle"/>
          </p:nvPr>
        </p:nvSpPr>
        <p:spPr>
          <a:xfrm>
            <a:off x="457172" y="273352"/>
            <a:ext cx="8228700" cy="5308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and Content" type="twoObjAndObj">
  <p:cSld name="TWO_OBJECTS_AND_OBJECT">
    <p:spTree>
      <p:nvGrpSpPr>
        <p:cNvPr id="120" name="Shape 120"/>
        <p:cNvGrpSpPr/>
        <p:nvPr/>
      </p:nvGrpSpPr>
      <p:grpSpPr>
        <a:xfrm>
          <a:off x="0" y="0"/>
          <a:ext cx="0" cy="0"/>
          <a:chOff x="0" y="0"/>
          <a:chExt cx="0" cy="0"/>
        </a:xfrm>
      </p:grpSpPr>
      <p:sp>
        <p:nvSpPr>
          <p:cNvPr id="121" name="Shape 121"/>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2" name="Shape 122"/>
          <p:cNvSpPr txBox="1"/>
          <p:nvPr>
            <p:ph idx="1" type="body"/>
          </p:nvPr>
        </p:nvSpPr>
        <p:spPr>
          <a:xfrm>
            <a:off x="457172"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3" name="Shape 123"/>
          <p:cNvSpPr txBox="1"/>
          <p:nvPr>
            <p:ph idx="2" type="body"/>
          </p:nvPr>
        </p:nvSpPr>
        <p:spPr>
          <a:xfrm>
            <a:off x="457172" y="3682578"/>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4" name="Shape 124"/>
          <p:cNvSpPr txBox="1"/>
          <p:nvPr>
            <p:ph idx="3" type="body"/>
          </p:nvPr>
        </p:nvSpPr>
        <p:spPr>
          <a:xfrm>
            <a:off x="4673927" y="1604841"/>
            <a:ext cx="40155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593367"/>
            <a:ext cx="8520600" cy="7635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536633"/>
            <a:ext cx="8520600" cy="45552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and 2 Content" type="objAndTwoObj">
  <p:cSld name="OBJECT_AND_TWO_OBJECTS">
    <p:spTree>
      <p:nvGrpSpPr>
        <p:cNvPr id="125" name="Shape 125"/>
        <p:cNvGrpSpPr/>
        <p:nvPr/>
      </p:nvGrpSpPr>
      <p:grpSpPr>
        <a:xfrm>
          <a:off x="0" y="0"/>
          <a:ext cx="0" cy="0"/>
          <a:chOff x="0" y="0"/>
          <a:chExt cx="0" cy="0"/>
        </a:xfrm>
      </p:grpSpPr>
      <p:sp>
        <p:nvSpPr>
          <p:cNvPr id="126" name="Shape 126"/>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7" name="Shape 127"/>
          <p:cNvSpPr txBox="1"/>
          <p:nvPr>
            <p:ph idx="1" type="body"/>
          </p:nvPr>
        </p:nvSpPr>
        <p:spPr>
          <a:xfrm>
            <a:off x="457172" y="1604841"/>
            <a:ext cx="40155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8" name="Shape 128"/>
          <p:cNvSpPr txBox="1"/>
          <p:nvPr>
            <p:ph idx="2" type="body"/>
          </p:nvPr>
        </p:nvSpPr>
        <p:spPr>
          <a:xfrm>
            <a:off x="4673927"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9" name="Shape 129"/>
          <p:cNvSpPr txBox="1"/>
          <p:nvPr>
            <p:ph idx="3" type="body"/>
          </p:nvPr>
        </p:nvSpPr>
        <p:spPr>
          <a:xfrm>
            <a:off x="4673927" y="3682578"/>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over Content" type="twoObjOverTx">
  <p:cSld name="TWO_OBJECTS_OVER_TEXT">
    <p:spTree>
      <p:nvGrpSpPr>
        <p:cNvPr id="130" name="Shape 130"/>
        <p:cNvGrpSpPr/>
        <p:nvPr/>
      </p:nvGrpSpPr>
      <p:grpSpPr>
        <a:xfrm>
          <a:off x="0" y="0"/>
          <a:ext cx="0" cy="0"/>
          <a:chOff x="0" y="0"/>
          <a:chExt cx="0" cy="0"/>
        </a:xfrm>
      </p:grpSpPr>
      <p:sp>
        <p:nvSpPr>
          <p:cNvPr id="131" name="Shape 131"/>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32" name="Shape 132"/>
          <p:cNvSpPr txBox="1"/>
          <p:nvPr>
            <p:ph idx="1" type="body"/>
          </p:nvPr>
        </p:nvSpPr>
        <p:spPr>
          <a:xfrm>
            <a:off x="457172"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33" name="Shape 133"/>
          <p:cNvSpPr txBox="1"/>
          <p:nvPr>
            <p:ph idx="2" type="body"/>
          </p:nvPr>
        </p:nvSpPr>
        <p:spPr>
          <a:xfrm>
            <a:off x="4673927"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34" name="Shape 134"/>
          <p:cNvSpPr txBox="1"/>
          <p:nvPr>
            <p:ph idx="3" type="body"/>
          </p:nvPr>
        </p:nvSpPr>
        <p:spPr>
          <a:xfrm>
            <a:off x="457172" y="3682578"/>
            <a:ext cx="82287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over Content" type="objOverTx">
  <p:cSld name="OBJECT_OVER_TEXT">
    <p:spTree>
      <p:nvGrpSpPr>
        <p:cNvPr id="135" name="Shape 135"/>
        <p:cNvGrpSpPr/>
        <p:nvPr/>
      </p:nvGrpSpPr>
      <p:grpSpPr>
        <a:xfrm>
          <a:off x="0" y="0"/>
          <a:ext cx="0" cy="0"/>
          <a:chOff x="0" y="0"/>
          <a:chExt cx="0" cy="0"/>
        </a:xfrm>
      </p:grpSpPr>
      <p:sp>
        <p:nvSpPr>
          <p:cNvPr id="136" name="Shape 136"/>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37" name="Shape 137"/>
          <p:cNvSpPr txBox="1"/>
          <p:nvPr>
            <p:ph idx="1" type="body"/>
          </p:nvPr>
        </p:nvSpPr>
        <p:spPr>
          <a:xfrm>
            <a:off x="457172" y="1604841"/>
            <a:ext cx="82287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38" name="Shape 138"/>
          <p:cNvSpPr txBox="1"/>
          <p:nvPr>
            <p:ph idx="2" type="body"/>
          </p:nvPr>
        </p:nvSpPr>
        <p:spPr>
          <a:xfrm>
            <a:off x="457172" y="3682578"/>
            <a:ext cx="82287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4 Content" type="fourObj">
  <p:cSld name="FOUR_OBJECTS">
    <p:spTree>
      <p:nvGrpSpPr>
        <p:cNvPr id="139" name="Shape 139"/>
        <p:cNvGrpSpPr/>
        <p:nvPr/>
      </p:nvGrpSpPr>
      <p:grpSpPr>
        <a:xfrm>
          <a:off x="0" y="0"/>
          <a:ext cx="0" cy="0"/>
          <a:chOff x="0" y="0"/>
          <a:chExt cx="0" cy="0"/>
        </a:xfrm>
      </p:grpSpPr>
      <p:sp>
        <p:nvSpPr>
          <p:cNvPr id="140" name="Shape 140"/>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1" name="Shape 141"/>
          <p:cNvSpPr txBox="1"/>
          <p:nvPr>
            <p:ph idx="1" type="body"/>
          </p:nvPr>
        </p:nvSpPr>
        <p:spPr>
          <a:xfrm>
            <a:off x="457172"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2" name="Shape 142"/>
          <p:cNvSpPr txBox="1"/>
          <p:nvPr>
            <p:ph idx="2" type="body"/>
          </p:nvPr>
        </p:nvSpPr>
        <p:spPr>
          <a:xfrm>
            <a:off x="4673927"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3" name="Shape 143"/>
          <p:cNvSpPr txBox="1"/>
          <p:nvPr>
            <p:ph idx="3" type="body"/>
          </p:nvPr>
        </p:nvSpPr>
        <p:spPr>
          <a:xfrm>
            <a:off x="4673927" y="3682578"/>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4" name="Shape 144"/>
          <p:cNvSpPr txBox="1"/>
          <p:nvPr>
            <p:ph idx="4" type="body"/>
          </p:nvPr>
        </p:nvSpPr>
        <p:spPr>
          <a:xfrm>
            <a:off x="457172" y="3682578"/>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6 Content">
  <p:cSld name="Title, 6 Content">
    <p:spTree>
      <p:nvGrpSpPr>
        <p:cNvPr id="145" name="Shape 145"/>
        <p:cNvGrpSpPr/>
        <p:nvPr/>
      </p:nvGrpSpPr>
      <p:grpSpPr>
        <a:xfrm>
          <a:off x="0" y="0"/>
          <a:ext cx="0" cy="0"/>
          <a:chOff x="0" y="0"/>
          <a:chExt cx="0" cy="0"/>
        </a:xfrm>
      </p:grpSpPr>
      <p:sp>
        <p:nvSpPr>
          <p:cNvPr id="146" name="Shape 146"/>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7" name="Shape 147"/>
          <p:cNvSpPr txBox="1"/>
          <p:nvPr>
            <p:ph idx="1" type="body"/>
          </p:nvPr>
        </p:nvSpPr>
        <p:spPr>
          <a:xfrm>
            <a:off x="457172" y="1604841"/>
            <a:ext cx="82287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8" name="Shape 148"/>
          <p:cNvSpPr txBox="1"/>
          <p:nvPr>
            <p:ph idx="2" type="body"/>
          </p:nvPr>
        </p:nvSpPr>
        <p:spPr>
          <a:xfrm>
            <a:off x="457172" y="1604841"/>
            <a:ext cx="82287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9" name="Shape 149"/>
          <p:cNvSpPr/>
          <p:nvPr/>
        </p:nvSpPr>
        <p:spPr>
          <a:xfrm>
            <a:off x="457172" y="1604841"/>
            <a:ext cx="8228700" cy="39777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0" name="Shape 150"/>
          <p:cNvSpPr/>
          <p:nvPr/>
        </p:nvSpPr>
        <p:spPr>
          <a:xfrm>
            <a:off x="457172" y="1604841"/>
            <a:ext cx="8228700" cy="39777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593367"/>
            <a:ext cx="8520600" cy="7635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536633"/>
            <a:ext cx="3999900" cy="45552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536633"/>
            <a:ext cx="3999900" cy="45552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593367"/>
            <a:ext cx="8520600" cy="7635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740800"/>
            <a:ext cx="2808000" cy="1007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852800"/>
            <a:ext cx="2808000" cy="42393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600200"/>
            <a:ext cx="6367800" cy="54543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67"/>
            <a:ext cx="4572000" cy="68580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644233"/>
            <a:ext cx="4045200" cy="19764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3737433"/>
            <a:ext cx="4045200" cy="16467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965433"/>
            <a:ext cx="3837000" cy="49269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5640767"/>
            <a:ext cx="5998800" cy="8067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theme" Target="../theme/theme3.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0" Type="http://schemas.openxmlformats.org/officeDocument/2006/relationships/slideLayout" Target="../slideLayouts/slideLayout33.xml"/><Relationship Id="rId12" Type="http://schemas.openxmlformats.org/officeDocument/2006/relationships/theme" Target="../theme/theme1.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9" Type="http://schemas.openxmlformats.org/officeDocument/2006/relationships/slideLayout" Target="../slideLayouts/slideLayout32.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593367"/>
            <a:ext cx="8520600" cy="7635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536633"/>
            <a:ext cx="8520600" cy="45552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6217622"/>
            <a:ext cx="548700" cy="52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Shape 51"/>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52" name="Shape 52"/>
          <p:cNvSpPr txBox="1"/>
          <p:nvPr>
            <p:ph idx="1" type="body"/>
          </p:nvPr>
        </p:nvSpPr>
        <p:spPr>
          <a:xfrm>
            <a:off x="457172" y="1604841"/>
            <a:ext cx="82287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53" name="Shape 53"/>
          <p:cNvSpPr txBox="1"/>
          <p:nvPr>
            <p:ph idx="10" type="dt"/>
          </p:nvPr>
        </p:nvSpPr>
        <p:spPr>
          <a:xfrm>
            <a:off x="457172" y="6247907"/>
            <a:ext cx="2130000" cy="472800"/>
          </a:xfrm>
          <a:prstGeom prst="rect">
            <a:avLst/>
          </a:prstGeom>
          <a:noFill/>
          <a:ln>
            <a:noFill/>
          </a:ln>
        </p:spPr>
        <p:txBody>
          <a:bodyPr anchorCtr="0" anchor="t"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54" name="Shape 54"/>
          <p:cNvSpPr txBox="1"/>
          <p:nvPr>
            <p:ph idx="11" type="ftr"/>
          </p:nvPr>
        </p:nvSpPr>
        <p:spPr>
          <a:xfrm>
            <a:off x="3127054" y="6247907"/>
            <a:ext cx="2898000" cy="472800"/>
          </a:xfrm>
          <a:prstGeom prst="rect">
            <a:avLst/>
          </a:prstGeom>
          <a:noFill/>
          <a:ln>
            <a:noFill/>
          </a:ln>
        </p:spPr>
        <p:txBody>
          <a:bodyPr anchorCtr="0" anchor="t"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55" name="Shape 55"/>
          <p:cNvSpPr txBox="1"/>
          <p:nvPr>
            <p:ph idx="12" type="sldNum"/>
          </p:nvPr>
        </p:nvSpPr>
        <p:spPr>
          <a:xfrm>
            <a:off x="6555842" y="6247907"/>
            <a:ext cx="2130000" cy="472800"/>
          </a:xfrm>
          <a:prstGeom prst="rect">
            <a:avLst/>
          </a:prstGeom>
          <a:noFill/>
          <a:ln>
            <a:noFill/>
          </a:ln>
        </p:spPr>
        <p:txBody>
          <a:bodyPr anchorCtr="0" anchor="t" bIns="0" lIns="0" spcFirstLastPara="1" rIns="0" wrap="square" tIns="0">
            <a:no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02" name="Shape 102"/>
        <p:cNvGrpSpPr/>
        <p:nvPr/>
      </p:nvGrpSpPr>
      <p:grpSpPr>
        <a:xfrm>
          <a:off x="0" y="0"/>
          <a:ext cx="0" cy="0"/>
          <a:chOff x="0" y="0"/>
          <a:chExt cx="0" cy="0"/>
        </a:xfrm>
      </p:grpSpPr>
      <p:sp>
        <p:nvSpPr>
          <p:cNvPr id="103" name="Shape 103"/>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04" name="Shape 104"/>
          <p:cNvSpPr txBox="1"/>
          <p:nvPr>
            <p:ph idx="1" type="body"/>
          </p:nvPr>
        </p:nvSpPr>
        <p:spPr>
          <a:xfrm>
            <a:off x="457172" y="1604841"/>
            <a:ext cx="82287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05" name="Shape 105"/>
          <p:cNvSpPr txBox="1"/>
          <p:nvPr>
            <p:ph idx="10" type="dt"/>
          </p:nvPr>
        </p:nvSpPr>
        <p:spPr>
          <a:xfrm>
            <a:off x="457172" y="6247907"/>
            <a:ext cx="2130300" cy="473100"/>
          </a:xfrm>
          <a:prstGeom prst="rect">
            <a:avLst/>
          </a:prstGeom>
          <a:noFill/>
          <a:ln>
            <a:noFill/>
          </a:ln>
        </p:spPr>
        <p:txBody>
          <a:bodyPr anchorCtr="0" anchor="t"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06" name="Shape 106"/>
          <p:cNvSpPr txBox="1"/>
          <p:nvPr>
            <p:ph idx="11" type="ftr"/>
          </p:nvPr>
        </p:nvSpPr>
        <p:spPr>
          <a:xfrm>
            <a:off x="3127054" y="6247907"/>
            <a:ext cx="2898000" cy="473100"/>
          </a:xfrm>
          <a:prstGeom prst="rect">
            <a:avLst/>
          </a:prstGeom>
          <a:noFill/>
          <a:ln>
            <a:noFill/>
          </a:ln>
        </p:spPr>
        <p:txBody>
          <a:bodyPr anchorCtr="0" anchor="t"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07" name="Shape 107"/>
          <p:cNvSpPr txBox="1"/>
          <p:nvPr>
            <p:ph idx="12" type="sldNum"/>
          </p:nvPr>
        </p:nvSpPr>
        <p:spPr>
          <a:xfrm>
            <a:off x="6555842" y="6247907"/>
            <a:ext cx="2130300" cy="473100"/>
          </a:xfrm>
          <a:prstGeom prst="rect">
            <a:avLst/>
          </a:prstGeom>
          <a:noFill/>
          <a:ln>
            <a:noFill/>
          </a:ln>
        </p:spPr>
        <p:txBody>
          <a:bodyPr anchorCtr="0" anchor="t" bIns="0" lIns="0" spcFirstLastPara="1" rIns="0" wrap="square" tIns="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16.png"/><Relationship Id="rId5" Type="http://schemas.openxmlformats.org/officeDocument/2006/relationships/image" Target="../media/image9.png"/><Relationship Id="rId6"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16.png"/><Relationship Id="rId5" Type="http://schemas.openxmlformats.org/officeDocument/2006/relationships/image" Target="../media/image15.png"/><Relationship Id="rId6"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4.xml"/><Relationship Id="rId3" Type="http://schemas.openxmlformats.org/officeDocument/2006/relationships/image" Target="../media/image1.png"/><Relationship Id="rId4" Type="http://schemas.openxmlformats.org/officeDocument/2006/relationships/image" Target="../media/image20.jpg"/><Relationship Id="rId5"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xml"/><Relationship Id="rId3"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10.jpg"/><Relationship Id="rId5" Type="http://schemas.openxmlformats.org/officeDocument/2006/relationships/image" Target="../media/image5.png"/><Relationship Id="rId6"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19.jpg"/><Relationship Id="rId5"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pic>
        <p:nvPicPr>
          <p:cNvPr id="155" name="Shape 155"/>
          <p:cNvPicPr preferRelativeResize="0"/>
          <p:nvPr/>
        </p:nvPicPr>
        <p:blipFill rotWithShape="1">
          <a:blip r:embed="rId3">
            <a:alphaModFix/>
          </a:blip>
          <a:srcRect b="0" l="0" r="0" t="0"/>
          <a:stretch/>
        </p:blipFill>
        <p:spPr>
          <a:xfrm>
            <a:off x="0" y="0"/>
            <a:ext cx="2281044" cy="1144980"/>
          </a:xfrm>
          <a:prstGeom prst="rect">
            <a:avLst/>
          </a:prstGeom>
          <a:noFill/>
          <a:ln>
            <a:noFill/>
          </a:ln>
        </p:spPr>
      </p:pic>
      <p:sp>
        <p:nvSpPr>
          <p:cNvPr id="156" name="Shape 156"/>
          <p:cNvSpPr txBox="1"/>
          <p:nvPr/>
        </p:nvSpPr>
        <p:spPr>
          <a:xfrm>
            <a:off x="508747" y="2448089"/>
            <a:ext cx="8153400" cy="2356800"/>
          </a:xfrm>
          <a:prstGeom prst="rect">
            <a:avLst/>
          </a:prstGeom>
          <a:noFill/>
          <a:ln>
            <a:noFill/>
          </a:ln>
        </p:spPr>
        <p:txBody>
          <a:bodyPr anchorCtr="0" anchor="t" bIns="0" lIns="0" spcFirstLastPara="1" rIns="0" wrap="square" tIns="27000">
            <a:noAutofit/>
          </a:bodyPr>
          <a:lstStyle/>
          <a:p>
            <a:pPr indent="0" lvl="0" marL="0" marR="0" rtl="0" algn="ctr">
              <a:lnSpc>
                <a:spcPct val="100000"/>
              </a:lnSpc>
              <a:spcBef>
                <a:spcPts val="0"/>
              </a:spcBef>
              <a:spcAft>
                <a:spcPts val="0"/>
              </a:spcAft>
              <a:buClr>
                <a:srgbClr val="000000"/>
              </a:buClr>
              <a:buSzPts val="1100"/>
              <a:buFont typeface="Arial"/>
              <a:buNone/>
            </a:pPr>
            <a:r>
              <a:rPr b="1" lang="en" sz="6500">
                <a:solidFill>
                  <a:srgbClr val="08D0C4"/>
                </a:solidFill>
                <a:latin typeface="Helvetica Neue"/>
                <a:ea typeface="Helvetica Neue"/>
                <a:cs typeface="Helvetica Neue"/>
                <a:sym typeface="Helvetica Neue"/>
              </a:rPr>
              <a:t>Properties of Matter</a:t>
            </a:r>
            <a:endParaRPr b="1" i="0" sz="6500" u="none" cap="none" strike="noStrike">
              <a:solidFill>
                <a:srgbClr val="08D0C4"/>
              </a:solidFill>
              <a:latin typeface="Helvetica Neue"/>
              <a:ea typeface="Helvetica Neue"/>
              <a:cs typeface="Helvetica Neue"/>
              <a:sym typeface="Helvetica Neue"/>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8" name="Shape 228"/>
        <p:cNvGrpSpPr/>
        <p:nvPr/>
      </p:nvGrpSpPr>
      <p:grpSpPr>
        <a:xfrm>
          <a:off x="0" y="0"/>
          <a:ext cx="0" cy="0"/>
          <a:chOff x="0" y="0"/>
          <a:chExt cx="0" cy="0"/>
        </a:xfrm>
      </p:grpSpPr>
      <p:pic>
        <p:nvPicPr>
          <p:cNvPr id="229" name="Shape 229"/>
          <p:cNvPicPr preferRelativeResize="0"/>
          <p:nvPr/>
        </p:nvPicPr>
        <p:blipFill rotWithShape="1">
          <a:blip r:embed="rId3">
            <a:alphaModFix/>
          </a:blip>
          <a:srcRect b="0" l="0" r="0" t="0"/>
          <a:stretch/>
        </p:blipFill>
        <p:spPr>
          <a:xfrm>
            <a:off x="0" y="0"/>
            <a:ext cx="1710963" cy="858825"/>
          </a:xfrm>
          <a:prstGeom prst="rect">
            <a:avLst/>
          </a:prstGeom>
          <a:noFill/>
          <a:ln>
            <a:noFill/>
          </a:ln>
        </p:spPr>
      </p:pic>
      <p:graphicFrame>
        <p:nvGraphicFramePr>
          <p:cNvPr id="230" name="Shape 230"/>
          <p:cNvGraphicFramePr/>
          <p:nvPr/>
        </p:nvGraphicFramePr>
        <p:xfrm>
          <a:off x="737276" y="1485888"/>
          <a:ext cx="3000000" cy="3000000"/>
        </p:xfrm>
        <a:graphic>
          <a:graphicData uri="http://schemas.openxmlformats.org/drawingml/2006/table">
            <a:tbl>
              <a:tblPr>
                <a:noFill/>
                <a:tableStyleId>{C058A741-00CA-4CCE-B4FB-67516673A5F1}</a:tableStyleId>
              </a:tblPr>
              <a:tblGrid>
                <a:gridCol w="4232625"/>
                <a:gridCol w="3436825"/>
              </a:tblGrid>
              <a:tr h="1892900">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4. </a:t>
                      </a:r>
                      <a:r>
                        <a:rPr lang="en" sz="2000">
                          <a:latin typeface="Helvetica Neue"/>
                          <a:ea typeface="Helvetica Neue"/>
                          <a:cs typeface="Helvetica Neue"/>
                          <a:sym typeface="Helvetica Neue"/>
                        </a:rPr>
                        <a:t>Put an ice cube on a plate.</a:t>
                      </a:r>
                      <a:endParaRPr sz="2000" u="none" cap="none" strike="noStrike">
                        <a:latin typeface="Arial"/>
                        <a:ea typeface="Arial"/>
                        <a:cs typeface="Arial"/>
                        <a:sym typeface="Arial"/>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r h="2907700">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5. </a:t>
                      </a:r>
                      <a:r>
                        <a:rPr lang="en" sz="2000">
                          <a:latin typeface="Helvetica Neue"/>
                          <a:ea typeface="Helvetica Neue"/>
                          <a:cs typeface="Helvetica Neue"/>
                          <a:sym typeface="Helvetica Neue"/>
                        </a:rPr>
                        <a:t>Place the device - Ensure the device is set so the camera is pointed at the area where the ice cube on a plate is.</a:t>
                      </a:r>
                      <a:endParaRPr sz="2000" u="none" cap="none" strike="noStrike">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bl>
          </a:graphicData>
        </a:graphic>
      </p:graphicFrame>
      <p:sp>
        <p:nvSpPr>
          <p:cNvPr id="231" name="Shape 231"/>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Challenge 1</a:t>
            </a:r>
            <a:endParaRPr b="1" i="0" sz="4200" u="none" cap="none" strike="noStrike">
              <a:solidFill>
                <a:srgbClr val="08D0C4"/>
              </a:solidFill>
              <a:latin typeface="Helvetica Neue"/>
              <a:ea typeface="Helvetica Neue"/>
              <a:cs typeface="Helvetica Neue"/>
              <a:sym typeface="Helvetica Neue"/>
            </a:endParaRPr>
          </a:p>
        </p:txBody>
      </p:sp>
      <p:pic>
        <p:nvPicPr>
          <p:cNvPr id="232" name="Shape 232"/>
          <p:cNvPicPr preferRelativeResize="0"/>
          <p:nvPr/>
        </p:nvPicPr>
        <p:blipFill>
          <a:blip r:embed="rId4">
            <a:alphaModFix/>
          </a:blip>
          <a:stretch>
            <a:fillRect/>
          </a:stretch>
        </p:blipFill>
        <p:spPr>
          <a:xfrm>
            <a:off x="5829837" y="1578196"/>
            <a:ext cx="1710975" cy="1628717"/>
          </a:xfrm>
          <a:prstGeom prst="rect">
            <a:avLst/>
          </a:prstGeom>
          <a:noFill/>
          <a:ln>
            <a:noFill/>
          </a:ln>
        </p:spPr>
      </p:pic>
      <p:pic>
        <p:nvPicPr>
          <p:cNvPr id="233" name="Shape 233"/>
          <p:cNvPicPr preferRelativeResize="0"/>
          <p:nvPr/>
        </p:nvPicPr>
        <p:blipFill>
          <a:blip r:embed="rId5">
            <a:alphaModFix/>
          </a:blip>
          <a:stretch>
            <a:fillRect/>
          </a:stretch>
        </p:blipFill>
        <p:spPr>
          <a:xfrm>
            <a:off x="5553000" y="3918932"/>
            <a:ext cx="2264650" cy="16090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 name="Shape 237"/>
        <p:cNvGrpSpPr/>
        <p:nvPr/>
      </p:nvGrpSpPr>
      <p:grpSpPr>
        <a:xfrm>
          <a:off x="0" y="0"/>
          <a:ext cx="0" cy="0"/>
          <a:chOff x="0" y="0"/>
          <a:chExt cx="0" cy="0"/>
        </a:xfrm>
      </p:grpSpPr>
      <p:pic>
        <p:nvPicPr>
          <p:cNvPr id="238" name="Shape 238"/>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39" name="Shape 239"/>
          <p:cNvSpPr txBox="1"/>
          <p:nvPr/>
        </p:nvSpPr>
        <p:spPr>
          <a:xfrm>
            <a:off x="6224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Checks for understanding</a:t>
            </a:r>
            <a:endParaRPr b="1" i="0" sz="4200" u="none" cap="none" strike="noStrike">
              <a:solidFill>
                <a:srgbClr val="08D0C4"/>
              </a:solidFill>
              <a:latin typeface="Helvetica Neue"/>
              <a:ea typeface="Helvetica Neue"/>
              <a:cs typeface="Helvetica Neue"/>
              <a:sym typeface="Helvetica Neue"/>
            </a:endParaRPr>
          </a:p>
        </p:txBody>
      </p:sp>
      <p:sp>
        <p:nvSpPr>
          <p:cNvPr id="240" name="Shape 240"/>
          <p:cNvSpPr txBox="1"/>
          <p:nvPr/>
        </p:nvSpPr>
        <p:spPr>
          <a:xfrm>
            <a:off x="412125" y="1935125"/>
            <a:ext cx="8705400" cy="36846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rPr b="1" i="1" lang="en" sz="2400">
                <a:solidFill>
                  <a:schemeClr val="dk1"/>
                </a:solidFill>
                <a:latin typeface="Helvetica Neue"/>
                <a:ea typeface="Helvetica Neue"/>
                <a:cs typeface="Helvetica Neue"/>
                <a:sym typeface="Helvetica Neue"/>
              </a:rPr>
              <a:t>1. What is applied to the ice cube to make it melt? </a:t>
            </a:r>
            <a:endParaRPr b="1" i="1" sz="2400">
              <a:solidFill>
                <a:schemeClr val="dk1"/>
              </a:solidFill>
              <a:latin typeface="Helvetica Neue"/>
              <a:ea typeface="Helvetica Neue"/>
              <a:cs typeface="Helvetica Neue"/>
              <a:sym typeface="Helvetica Neue"/>
            </a:endParaRPr>
          </a:p>
          <a:p>
            <a:pPr indent="-355600" lvl="0" marL="914400" rtl="0">
              <a:lnSpc>
                <a:spcPct val="115000"/>
              </a:lnSpc>
              <a:spcBef>
                <a:spcPts val="100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A plate</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Warm temperatures</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Cold temperatures</a:t>
            </a:r>
            <a:endParaRPr b="1" i="1" sz="2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2400">
              <a:solidFill>
                <a:schemeClr val="dk1"/>
              </a:solidFill>
              <a:latin typeface="Helvetica Neue"/>
              <a:ea typeface="Helvetica Neue"/>
              <a:cs typeface="Helvetica Neue"/>
              <a:sym typeface="Helvetica Neue"/>
            </a:endParaRPr>
          </a:p>
          <a:p>
            <a:pPr indent="0" lvl="0" marL="0" rtl="0">
              <a:spcBef>
                <a:spcPts val="0"/>
              </a:spcBef>
              <a:spcAft>
                <a:spcPts val="0"/>
              </a:spcAft>
              <a:buNone/>
            </a:pPr>
            <a:r>
              <a:rPr b="1" i="1" lang="en" sz="2400">
                <a:solidFill>
                  <a:schemeClr val="dk1"/>
                </a:solidFill>
                <a:latin typeface="Helvetica Neue"/>
                <a:ea typeface="Helvetica Neue"/>
                <a:cs typeface="Helvetica Neue"/>
                <a:sym typeface="Helvetica Neue"/>
              </a:rPr>
              <a:t>2. What will happen to the ice cube if it was put in the fridge when it is a liquid?</a:t>
            </a:r>
            <a:endParaRPr b="1" i="1" sz="2400">
              <a:solidFill>
                <a:schemeClr val="dk1"/>
              </a:solidFill>
              <a:latin typeface="Helvetica Neue"/>
              <a:ea typeface="Helvetica Neue"/>
              <a:cs typeface="Helvetica Neue"/>
              <a:sym typeface="Helvetica Neue"/>
            </a:endParaRPr>
          </a:p>
          <a:p>
            <a:pPr indent="0" lvl="0" marL="0" rtl="0">
              <a:spcBef>
                <a:spcPts val="1000"/>
              </a:spcBef>
              <a:spcAft>
                <a:spcPts val="0"/>
              </a:spcAft>
              <a:buNone/>
            </a:pPr>
            <a:r>
              <a:t/>
            </a:r>
            <a:endParaRPr sz="6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Nothing</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It will reverse to a solid</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It will turn to a gas</a:t>
            </a:r>
            <a:endParaRPr b="1" i="1" sz="2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1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1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1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i="1" sz="24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i="1" sz="1000">
              <a:solidFill>
                <a:schemeClr val="dk1"/>
              </a:solidFill>
              <a:latin typeface="Helvetica Neue"/>
              <a:ea typeface="Helvetica Neue"/>
              <a:cs typeface="Helvetica Neue"/>
              <a:sym typeface="Helvetica Neue"/>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4" name="Shape 244"/>
        <p:cNvGrpSpPr/>
        <p:nvPr/>
      </p:nvGrpSpPr>
      <p:grpSpPr>
        <a:xfrm>
          <a:off x="0" y="0"/>
          <a:ext cx="0" cy="0"/>
          <a:chOff x="0" y="0"/>
          <a:chExt cx="0" cy="0"/>
        </a:xfrm>
      </p:grpSpPr>
      <p:pic>
        <p:nvPicPr>
          <p:cNvPr id="245" name="Shape 245"/>
          <p:cNvPicPr preferRelativeResize="0"/>
          <p:nvPr/>
        </p:nvPicPr>
        <p:blipFill rotWithShape="1">
          <a:blip r:embed="rId3">
            <a:alphaModFix/>
          </a:blip>
          <a:srcRect b="0" l="0" r="0" t="0"/>
          <a:stretch/>
        </p:blipFill>
        <p:spPr>
          <a:xfrm>
            <a:off x="0" y="0"/>
            <a:ext cx="1710963" cy="858825"/>
          </a:xfrm>
          <a:prstGeom prst="rect">
            <a:avLst/>
          </a:prstGeom>
          <a:noFill/>
          <a:ln>
            <a:noFill/>
          </a:ln>
        </p:spPr>
      </p:pic>
      <p:graphicFrame>
        <p:nvGraphicFramePr>
          <p:cNvPr id="246" name="Shape 246"/>
          <p:cNvGraphicFramePr/>
          <p:nvPr/>
        </p:nvGraphicFramePr>
        <p:xfrm>
          <a:off x="757726" y="2020663"/>
          <a:ext cx="3000000" cy="3000000"/>
        </p:xfrm>
        <a:graphic>
          <a:graphicData uri="http://schemas.openxmlformats.org/drawingml/2006/table">
            <a:tbl>
              <a:tblPr>
                <a:noFill/>
                <a:tableStyleId>{C058A741-00CA-4CCE-B4FB-67516673A5F1}</a:tableStyleId>
              </a:tblPr>
              <a:tblGrid>
                <a:gridCol w="3894725"/>
                <a:gridCol w="3754275"/>
              </a:tblGrid>
              <a:tr h="1038525">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1.</a:t>
                      </a:r>
                      <a:r>
                        <a:rPr lang="en" sz="2000" u="none" cap="none" strike="noStrike">
                          <a:latin typeface="Helvetica Neue"/>
                          <a:ea typeface="Helvetica Neue"/>
                          <a:cs typeface="Helvetica Neue"/>
                          <a:sym typeface="Helvetica Neue"/>
                        </a:rPr>
                        <a:t> </a:t>
                      </a:r>
                      <a:r>
                        <a:rPr lang="en" sz="2000">
                          <a:latin typeface="Helvetica Neue"/>
                          <a:ea typeface="Helvetica Neue"/>
                          <a:cs typeface="Helvetica Neue"/>
                          <a:sym typeface="Helvetica Neue"/>
                        </a:rPr>
                        <a:t>Drag a sound block onto the workspace.</a:t>
                      </a:r>
                      <a:endParaRPr sz="2000" u="none" cap="none" strike="noStrike">
                        <a:latin typeface="Arial"/>
                        <a:ea typeface="Arial"/>
                        <a:cs typeface="Arial"/>
                        <a:sym typeface="Arial"/>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r h="1369100">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2. </a:t>
                      </a:r>
                      <a:r>
                        <a:rPr lang="en" sz="2000">
                          <a:latin typeface="Helvetica Neue"/>
                          <a:ea typeface="Helvetica Neue"/>
                          <a:cs typeface="Helvetica Neue"/>
                          <a:sym typeface="Helvetica Neue"/>
                        </a:rPr>
                        <a:t>Set the sound.</a:t>
                      </a:r>
                      <a:endParaRPr sz="2000" u="none" cap="none" strike="noStrike">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r h="1858200">
                <a:tc>
                  <a:txBody>
                    <a:bodyPr>
                      <a:noAutofit/>
                    </a:bodyPr>
                    <a:lstStyle/>
                    <a:p>
                      <a:pPr indent="0" lvl="0" marL="0" rtl="0">
                        <a:spcBef>
                          <a:spcPts val="0"/>
                        </a:spcBef>
                        <a:spcAft>
                          <a:spcPts val="0"/>
                        </a:spcAft>
                        <a:buClr>
                          <a:schemeClr val="dk1"/>
                        </a:buClr>
                        <a:buSzPts val="1100"/>
                        <a:buFont typeface="Arial"/>
                        <a:buNone/>
                      </a:pPr>
                      <a:r>
                        <a:rPr b="1" lang="en" sz="2000">
                          <a:latin typeface="Helvetica Neue"/>
                          <a:ea typeface="Helvetica Neue"/>
                          <a:cs typeface="Helvetica Neue"/>
                          <a:sym typeface="Helvetica Neue"/>
                        </a:rPr>
                        <a:t>Step 3. </a:t>
                      </a:r>
                      <a:r>
                        <a:rPr lang="en" sz="2000">
                          <a:latin typeface="Helvetica Neue"/>
                          <a:ea typeface="Helvetica Neue"/>
                          <a:cs typeface="Helvetica Neue"/>
                          <a:sym typeface="Helvetica Neue"/>
                        </a:rPr>
                        <a:t>Connect all time trigger blocks to the sound block.</a:t>
                      </a:r>
                      <a:endParaRPr b="1" sz="2000" u="none" cap="none" strike="noStrike">
                        <a:latin typeface="Helvetica Neue"/>
                        <a:ea typeface="Helvetica Neue"/>
                        <a:cs typeface="Helvetica Neue"/>
                        <a:sym typeface="Helvetica Neue"/>
                      </a:endParaRPr>
                    </a:p>
                  </a:txBody>
                  <a:tcPr marT="63500" marB="63500" marR="63500" marL="63500" anchor="ctr"/>
                </a:tc>
                <a:tc>
                  <a:txBody>
                    <a:bodyPr>
                      <a:noAutofit/>
                    </a:bodyPr>
                    <a:lstStyle/>
                    <a:p>
                      <a:pPr indent="0" lvl="0" marL="0" rtl="0">
                        <a:spcBef>
                          <a:spcPts val="0"/>
                        </a:spcBef>
                        <a:spcAft>
                          <a:spcPts val="0"/>
                        </a:spcAft>
                        <a:buNone/>
                      </a:pPr>
                      <a:r>
                        <a:t/>
                      </a:r>
                      <a:endParaRPr b="1" sz="2000">
                        <a:latin typeface="Helvetica Neue"/>
                        <a:ea typeface="Helvetica Neue"/>
                        <a:cs typeface="Helvetica Neue"/>
                        <a:sym typeface="Helvetica Neue"/>
                      </a:endParaRPr>
                    </a:p>
                  </a:txBody>
                  <a:tcPr marT="63500" marB="63500" marR="63500" marL="63500"/>
                </a:tc>
              </a:tr>
            </a:tbl>
          </a:graphicData>
        </a:graphic>
      </p:graphicFrame>
      <p:sp>
        <p:nvSpPr>
          <p:cNvPr id="247" name="Shape 247"/>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l">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                </a:t>
            </a:r>
            <a:r>
              <a:rPr b="1" lang="en" sz="4200">
                <a:solidFill>
                  <a:srgbClr val="08D0C4"/>
                </a:solidFill>
                <a:latin typeface="Helvetica Neue"/>
                <a:ea typeface="Helvetica Neue"/>
                <a:cs typeface="Helvetica Neue"/>
                <a:sym typeface="Helvetica Neue"/>
              </a:rPr>
              <a:t>Challenge 1- Debug it!</a:t>
            </a:r>
            <a:endParaRPr b="1" i="0" sz="4200" u="none" cap="none" strike="noStrike">
              <a:solidFill>
                <a:srgbClr val="08D0C4"/>
              </a:solidFill>
              <a:latin typeface="Helvetica Neue"/>
              <a:ea typeface="Helvetica Neue"/>
              <a:cs typeface="Helvetica Neue"/>
              <a:sym typeface="Helvetica Neue"/>
            </a:endParaRPr>
          </a:p>
        </p:txBody>
      </p:sp>
      <p:sp>
        <p:nvSpPr>
          <p:cNvPr id="248" name="Shape 248"/>
          <p:cNvSpPr txBox="1"/>
          <p:nvPr/>
        </p:nvSpPr>
        <p:spPr>
          <a:xfrm>
            <a:off x="757725" y="1161800"/>
            <a:ext cx="7080000" cy="858900"/>
          </a:xfrm>
          <a:prstGeom prst="rect">
            <a:avLst/>
          </a:prstGeom>
          <a:noFill/>
          <a:ln>
            <a:noFill/>
          </a:ln>
        </p:spPr>
        <p:txBody>
          <a:bodyPr anchorCtr="0" anchor="ctr" bIns="91425" lIns="91425" spcFirstLastPara="1" rIns="91425" wrap="square" tIns="91425">
            <a:noAutofit/>
          </a:bodyPr>
          <a:lstStyle/>
          <a:p>
            <a:pPr indent="-381000" lvl="0" marL="457200" rtl="0">
              <a:spcBef>
                <a:spcPts val="0"/>
              </a:spcBef>
              <a:spcAft>
                <a:spcPts val="0"/>
              </a:spcAft>
              <a:buClr>
                <a:srgbClr val="000000"/>
              </a:buClr>
              <a:buSzPts val="2400"/>
              <a:buFont typeface="Helvetica Neue"/>
              <a:buChar char="●"/>
            </a:pPr>
            <a:r>
              <a:rPr b="1" lang="en" sz="2400">
                <a:solidFill>
                  <a:schemeClr val="dk1"/>
                </a:solidFill>
                <a:latin typeface="Helvetica Neue"/>
                <a:ea typeface="Helvetica Neue"/>
                <a:cs typeface="Helvetica Neue"/>
                <a:sym typeface="Helvetica Neue"/>
              </a:rPr>
              <a:t>We don’t know when the camera has taken a picture.</a:t>
            </a:r>
            <a:endParaRPr b="1" sz="2400"/>
          </a:p>
        </p:txBody>
      </p:sp>
      <p:pic>
        <p:nvPicPr>
          <p:cNvPr id="249" name="Shape 249"/>
          <p:cNvPicPr preferRelativeResize="0"/>
          <p:nvPr/>
        </p:nvPicPr>
        <p:blipFill rotWithShape="1">
          <a:blip r:embed="rId4">
            <a:alphaModFix/>
          </a:blip>
          <a:srcRect b="32572" l="27105" r="60691" t="51917"/>
          <a:stretch/>
        </p:blipFill>
        <p:spPr>
          <a:xfrm>
            <a:off x="5888675" y="2082277"/>
            <a:ext cx="1228725" cy="888089"/>
          </a:xfrm>
          <a:prstGeom prst="rect">
            <a:avLst/>
          </a:prstGeom>
          <a:noFill/>
          <a:ln>
            <a:noFill/>
          </a:ln>
        </p:spPr>
      </p:pic>
      <p:pic>
        <p:nvPicPr>
          <p:cNvPr id="250" name="Shape 250"/>
          <p:cNvPicPr preferRelativeResize="0"/>
          <p:nvPr/>
        </p:nvPicPr>
        <p:blipFill>
          <a:blip r:embed="rId5">
            <a:alphaModFix/>
          </a:blip>
          <a:stretch>
            <a:fillRect/>
          </a:stretch>
        </p:blipFill>
        <p:spPr>
          <a:xfrm>
            <a:off x="5274613" y="3259701"/>
            <a:ext cx="2456856" cy="954575"/>
          </a:xfrm>
          <a:prstGeom prst="rect">
            <a:avLst/>
          </a:prstGeom>
          <a:noFill/>
          <a:ln>
            <a:noFill/>
          </a:ln>
        </p:spPr>
      </p:pic>
      <p:pic>
        <p:nvPicPr>
          <p:cNvPr id="251" name="Shape 251"/>
          <p:cNvPicPr preferRelativeResize="0"/>
          <p:nvPr/>
        </p:nvPicPr>
        <p:blipFill>
          <a:blip r:embed="rId6">
            <a:alphaModFix/>
          </a:blip>
          <a:stretch>
            <a:fillRect/>
          </a:stretch>
        </p:blipFill>
        <p:spPr>
          <a:xfrm>
            <a:off x="5777275" y="4503598"/>
            <a:ext cx="1451525" cy="16735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5" name="Shape 255"/>
        <p:cNvGrpSpPr/>
        <p:nvPr/>
      </p:nvGrpSpPr>
      <p:grpSpPr>
        <a:xfrm>
          <a:off x="0" y="0"/>
          <a:ext cx="0" cy="0"/>
          <a:chOff x="0" y="0"/>
          <a:chExt cx="0" cy="0"/>
        </a:xfrm>
      </p:grpSpPr>
      <p:pic>
        <p:nvPicPr>
          <p:cNvPr id="256" name="Shape 256"/>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57" name="Shape 257"/>
          <p:cNvSpPr txBox="1"/>
          <p:nvPr/>
        </p:nvSpPr>
        <p:spPr>
          <a:xfrm>
            <a:off x="1143000" y="3154028"/>
            <a:ext cx="6858000" cy="1241700"/>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rgbClr val="000000"/>
              </a:buClr>
              <a:buSzPts val="1000"/>
              <a:buFont typeface="Arial"/>
              <a:buNone/>
            </a:pPr>
            <a:r>
              <a:t/>
            </a:r>
            <a:endParaRPr b="0" i="0" sz="1000" u="none" cap="none" strike="noStrike">
              <a:solidFill>
                <a:srgbClr val="585858"/>
              </a:solidFill>
              <a:latin typeface="Helvetica Neue"/>
              <a:ea typeface="Helvetica Neue"/>
              <a:cs typeface="Helvetica Neue"/>
              <a:sym typeface="Helvetica Neue"/>
            </a:endParaRPr>
          </a:p>
        </p:txBody>
      </p:sp>
      <p:graphicFrame>
        <p:nvGraphicFramePr>
          <p:cNvPr id="258" name="Shape 258"/>
          <p:cNvGraphicFramePr/>
          <p:nvPr/>
        </p:nvGraphicFramePr>
        <p:xfrm>
          <a:off x="737301" y="1485888"/>
          <a:ext cx="3000000" cy="3000000"/>
        </p:xfrm>
        <a:graphic>
          <a:graphicData uri="http://schemas.openxmlformats.org/drawingml/2006/table">
            <a:tbl>
              <a:tblPr>
                <a:noFill/>
                <a:tableStyleId>{C058A741-00CA-4CCE-B4FB-67516673A5F1}</a:tableStyleId>
              </a:tblPr>
              <a:tblGrid>
                <a:gridCol w="4057050"/>
                <a:gridCol w="3612350"/>
              </a:tblGrid>
              <a:tr h="2343775">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1.</a:t>
                      </a:r>
                      <a:r>
                        <a:rPr lang="en" sz="2000" u="none" cap="none" strike="noStrike">
                          <a:latin typeface="Helvetica Neue"/>
                          <a:ea typeface="Helvetica Neue"/>
                          <a:cs typeface="Helvetica Neue"/>
                          <a:sym typeface="Helvetica Neue"/>
                        </a:rPr>
                        <a:t> </a:t>
                      </a:r>
                      <a:r>
                        <a:rPr b="1" lang="en" sz="900">
                          <a:latin typeface="Helvetica Neue"/>
                          <a:ea typeface="Helvetica Neue"/>
                          <a:cs typeface="Helvetica Neue"/>
                          <a:sym typeface="Helvetica Neue"/>
                        </a:rPr>
                        <a:t> </a:t>
                      </a:r>
                      <a:r>
                        <a:rPr lang="en" sz="2000">
                          <a:latin typeface="Helvetica Neue"/>
                          <a:ea typeface="Helvetica Neue"/>
                          <a:cs typeface="Helvetica Neue"/>
                          <a:sym typeface="Helvetica Neue"/>
                        </a:rPr>
                        <a:t>Drag the blocks to the Workspace</a:t>
                      </a:r>
                      <a:endParaRPr sz="2000">
                        <a:latin typeface="Helvetica Neue"/>
                        <a:ea typeface="Helvetica Neue"/>
                        <a:cs typeface="Helvetica Neue"/>
                        <a:sym typeface="Helvetica Neue"/>
                      </a:endParaRPr>
                    </a:p>
                    <a:p>
                      <a:pPr indent="-355600" lvl="0" marL="342900" rtl="0">
                        <a:spcBef>
                          <a:spcPts val="0"/>
                        </a:spcBef>
                        <a:spcAft>
                          <a:spcPts val="0"/>
                        </a:spcAft>
                        <a:buClr>
                          <a:schemeClr val="dk1"/>
                        </a:buClr>
                        <a:buSzPts val="2000"/>
                        <a:buFont typeface="Helvetica Neue"/>
                        <a:buChar char="●"/>
                      </a:pPr>
                      <a:r>
                        <a:rPr lang="en" sz="2000">
                          <a:latin typeface="Helvetica Neue"/>
                          <a:ea typeface="Helvetica Neue"/>
                          <a:cs typeface="Helvetica Neue"/>
                          <a:sym typeface="Helvetica Neue"/>
                        </a:rPr>
                        <a:t>Key press block</a:t>
                      </a:r>
                      <a:endParaRPr sz="2000">
                        <a:latin typeface="Helvetica Neue"/>
                        <a:ea typeface="Helvetica Neue"/>
                        <a:cs typeface="Helvetica Neue"/>
                        <a:sym typeface="Helvetica Neue"/>
                      </a:endParaRPr>
                    </a:p>
                    <a:p>
                      <a:pPr indent="-355600" lvl="0" marL="342900" rtl="0">
                        <a:spcBef>
                          <a:spcPts val="0"/>
                        </a:spcBef>
                        <a:spcAft>
                          <a:spcPts val="0"/>
                        </a:spcAft>
                        <a:buClr>
                          <a:schemeClr val="dk1"/>
                        </a:buClr>
                        <a:buSzPts val="2000"/>
                        <a:buFont typeface="Helvetica Neue"/>
                        <a:buChar char="●"/>
                      </a:pPr>
                      <a:r>
                        <a:rPr lang="en" sz="2000">
                          <a:latin typeface="Helvetica Neue"/>
                          <a:ea typeface="Helvetica Neue"/>
                          <a:cs typeface="Helvetica Neue"/>
                          <a:sym typeface="Helvetica Neue"/>
                        </a:rPr>
                        <a:t>Toggle block</a:t>
                      </a:r>
                      <a:endParaRPr sz="2000">
                        <a:latin typeface="Helvetica Neue"/>
                        <a:ea typeface="Helvetica Neue"/>
                        <a:cs typeface="Helvetica Neue"/>
                        <a:sym typeface="Helvetica Neue"/>
                      </a:endParaRPr>
                    </a:p>
                    <a:p>
                      <a:pPr indent="-355600" lvl="0" marL="342900" rtl="0">
                        <a:spcBef>
                          <a:spcPts val="0"/>
                        </a:spcBef>
                        <a:spcAft>
                          <a:spcPts val="0"/>
                        </a:spcAft>
                        <a:buClr>
                          <a:schemeClr val="dk1"/>
                        </a:buClr>
                        <a:buSzPts val="2000"/>
                        <a:buFont typeface="Helvetica Neue"/>
                        <a:buChar char="●"/>
                      </a:pPr>
                      <a:r>
                        <a:rPr lang="en" sz="2000">
                          <a:latin typeface="Helvetica Neue"/>
                          <a:ea typeface="Helvetica Neue"/>
                          <a:cs typeface="Helvetica Neue"/>
                          <a:sym typeface="Helvetica Neue"/>
                        </a:rPr>
                        <a:t>Interval block</a:t>
                      </a:r>
                      <a:endParaRPr sz="2000">
                        <a:latin typeface="Helvetica Neue"/>
                        <a:ea typeface="Helvetica Neue"/>
                        <a:cs typeface="Helvetica Neue"/>
                        <a:sym typeface="Helvetica Neue"/>
                      </a:endParaRPr>
                    </a:p>
                    <a:p>
                      <a:pPr indent="-355600" lvl="0" marL="342900" rtl="0">
                        <a:spcBef>
                          <a:spcPts val="0"/>
                        </a:spcBef>
                        <a:spcAft>
                          <a:spcPts val="0"/>
                        </a:spcAft>
                        <a:buClr>
                          <a:schemeClr val="dk1"/>
                        </a:buClr>
                        <a:buSzPts val="2000"/>
                        <a:buFont typeface="Helvetica Neue"/>
                        <a:buChar char="●"/>
                      </a:pPr>
                      <a:r>
                        <a:rPr lang="en" sz="2000">
                          <a:latin typeface="Helvetica Neue"/>
                          <a:ea typeface="Helvetica Neue"/>
                          <a:cs typeface="Helvetica Neue"/>
                          <a:sym typeface="Helvetica Neue"/>
                        </a:rPr>
                        <a:t>Camera block</a:t>
                      </a:r>
                      <a:endParaRPr sz="2000">
                        <a:latin typeface="Helvetica Neue"/>
                        <a:ea typeface="Helvetica Neue"/>
                        <a:cs typeface="Helvetica Neue"/>
                        <a:sym typeface="Helvetica Neue"/>
                      </a:endParaRPr>
                    </a:p>
                    <a:p>
                      <a:pPr indent="-355600" lvl="0" marL="342900" rtl="0">
                        <a:spcBef>
                          <a:spcPts val="0"/>
                        </a:spcBef>
                        <a:spcAft>
                          <a:spcPts val="0"/>
                        </a:spcAft>
                        <a:buClr>
                          <a:schemeClr val="dk1"/>
                        </a:buClr>
                        <a:buSzPts val="2000"/>
                        <a:buFont typeface="Helvetica Neue"/>
                        <a:buChar char="●"/>
                      </a:pPr>
                      <a:r>
                        <a:rPr lang="en" sz="2000">
                          <a:latin typeface="Helvetica Neue"/>
                          <a:ea typeface="Helvetica Neue"/>
                          <a:cs typeface="Helvetica Neue"/>
                          <a:sym typeface="Helvetica Neue"/>
                        </a:rPr>
                        <a:t>Sound block</a:t>
                      </a:r>
                      <a:endParaRPr sz="2000">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r h="1348775">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2. </a:t>
                      </a:r>
                      <a:r>
                        <a:rPr lang="en" sz="2000">
                          <a:latin typeface="Helvetica Neue"/>
                          <a:ea typeface="Helvetica Neue"/>
                          <a:cs typeface="Helvetica Neue"/>
                          <a:sym typeface="Helvetica Neue"/>
                        </a:rPr>
                        <a:t>Connect the blocks.</a:t>
                      </a:r>
                      <a:endParaRPr sz="2000" u="none" cap="none" strike="noStrike">
                        <a:latin typeface="Helvetica Neue"/>
                        <a:ea typeface="Helvetica Neue"/>
                        <a:cs typeface="Helvetica Neue"/>
                        <a:sym typeface="Helvetica Neue"/>
                      </a:endParaRPr>
                    </a:p>
                    <a:p>
                      <a:pPr indent="0" lvl="0" marL="0" marR="0" rtl="0" algn="l">
                        <a:lnSpc>
                          <a:spcPct val="115000"/>
                        </a:lnSpc>
                        <a:spcBef>
                          <a:spcPts val="0"/>
                        </a:spcBef>
                        <a:spcAft>
                          <a:spcPts val="0"/>
                        </a:spcAft>
                        <a:buClr>
                          <a:srgbClr val="000000"/>
                        </a:buClr>
                        <a:buSzPts val="2000"/>
                        <a:buFont typeface="Arial"/>
                        <a:buNone/>
                      </a:pPr>
                      <a:r>
                        <a:t/>
                      </a:r>
                      <a:endParaRPr sz="1000" u="none" cap="none" strike="noStrike">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r h="1108050">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3.</a:t>
                      </a:r>
                      <a:r>
                        <a:rPr lang="en" sz="2000" u="none" cap="none" strike="noStrike">
                          <a:latin typeface="Helvetica Neue"/>
                          <a:ea typeface="Helvetica Neue"/>
                          <a:cs typeface="Helvetica Neue"/>
                          <a:sym typeface="Helvetica Neue"/>
                        </a:rPr>
                        <a:t> </a:t>
                      </a:r>
                      <a:r>
                        <a:rPr lang="en" sz="2000">
                          <a:latin typeface="Helvetica Neue"/>
                          <a:ea typeface="Helvetica Neue"/>
                          <a:cs typeface="Helvetica Neue"/>
                          <a:sym typeface="Helvetica Neue"/>
                        </a:rPr>
                        <a:t>Set the Interval block.</a:t>
                      </a:r>
                      <a:endParaRPr sz="2000" u="none" cap="none" strike="noStrike">
                        <a:latin typeface="Arial"/>
                        <a:ea typeface="Arial"/>
                        <a:cs typeface="Arial"/>
                        <a:sym typeface="Arial"/>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bl>
          </a:graphicData>
        </a:graphic>
      </p:graphicFrame>
      <p:sp>
        <p:nvSpPr>
          <p:cNvPr id="259" name="Shape 259"/>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l">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                                  Challenge 2</a:t>
            </a:r>
            <a:endParaRPr b="1" i="0" sz="4200" u="none" cap="none" strike="noStrike">
              <a:solidFill>
                <a:srgbClr val="08D0C4"/>
              </a:solidFill>
              <a:latin typeface="Helvetica Neue"/>
              <a:ea typeface="Helvetica Neue"/>
              <a:cs typeface="Helvetica Neue"/>
              <a:sym typeface="Helvetica Neue"/>
            </a:endParaRPr>
          </a:p>
        </p:txBody>
      </p:sp>
      <p:pic>
        <p:nvPicPr>
          <p:cNvPr id="260" name="Shape 260"/>
          <p:cNvPicPr preferRelativeResize="0"/>
          <p:nvPr/>
        </p:nvPicPr>
        <p:blipFill rotWithShape="1">
          <a:blip r:embed="rId4">
            <a:alphaModFix/>
          </a:blip>
          <a:srcRect b="32573" l="19439" r="48911" t="9713"/>
          <a:stretch/>
        </p:blipFill>
        <p:spPr>
          <a:xfrm>
            <a:off x="5628688" y="1700913"/>
            <a:ext cx="1797550" cy="1860074"/>
          </a:xfrm>
          <a:prstGeom prst="rect">
            <a:avLst/>
          </a:prstGeom>
          <a:noFill/>
          <a:ln>
            <a:noFill/>
          </a:ln>
        </p:spPr>
      </p:pic>
      <p:pic>
        <p:nvPicPr>
          <p:cNvPr id="261" name="Shape 261"/>
          <p:cNvPicPr preferRelativeResize="0"/>
          <p:nvPr/>
        </p:nvPicPr>
        <p:blipFill>
          <a:blip r:embed="rId5">
            <a:alphaModFix/>
          </a:blip>
          <a:stretch>
            <a:fillRect/>
          </a:stretch>
        </p:blipFill>
        <p:spPr>
          <a:xfrm>
            <a:off x="5569563" y="3981712"/>
            <a:ext cx="1915836" cy="858825"/>
          </a:xfrm>
          <a:prstGeom prst="rect">
            <a:avLst/>
          </a:prstGeom>
          <a:noFill/>
          <a:ln>
            <a:noFill/>
          </a:ln>
        </p:spPr>
      </p:pic>
      <p:pic>
        <p:nvPicPr>
          <p:cNvPr id="262" name="Shape 262"/>
          <p:cNvPicPr preferRelativeResize="0"/>
          <p:nvPr/>
        </p:nvPicPr>
        <p:blipFill>
          <a:blip r:embed="rId6">
            <a:alphaModFix/>
          </a:blip>
          <a:stretch>
            <a:fillRect/>
          </a:stretch>
        </p:blipFill>
        <p:spPr>
          <a:xfrm>
            <a:off x="5569575" y="5261250"/>
            <a:ext cx="1915825" cy="924873"/>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6" name="Shape 266"/>
        <p:cNvGrpSpPr/>
        <p:nvPr/>
      </p:nvGrpSpPr>
      <p:grpSpPr>
        <a:xfrm>
          <a:off x="0" y="0"/>
          <a:ext cx="0" cy="0"/>
          <a:chOff x="0" y="0"/>
          <a:chExt cx="0" cy="0"/>
        </a:xfrm>
      </p:grpSpPr>
      <p:pic>
        <p:nvPicPr>
          <p:cNvPr id="267" name="Shape 267"/>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68" name="Shape 268"/>
          <p:cNvSpPr txBox="1"/>
          <p:nvPr/>
        </p:nvSpPr>
        <p:spPr>
          <a:xfrm>
            <a:off x="1143000" y="3154028"/>
            <a:ext cx="6858000" cy="1241700"/>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rgbClr val="000000"/>
              </a:buClr>
              <a:buSzPts val="1000"/>
              <a:buFont typeface="Arial"/>
              <a:buNone/>
            </a:pPr>
            <a:r>
              <a:t/>
            </a:r>
            <a:endParaRPr b="0" i="0" sz="1000" u="none" cap="none" strike="noStrike">
              <a:solidFill>
                <a:srgbClr val="585858"/>
              </a:solidFill>
              <a:latin typeface="Helvetica Neue"/>
              <a:ea typeface="Helvetica Neue"/>
              <a:cs typeface="Helvetica Neue"/>
              <a:sym typeface="Helvetica Neue"/>
            </a:endParaRPr>
          </a:p>
        </p:txBody>
      </p:sp>
      <p:graphicFrame>
        <p:nvGraphicFramePr>
          <p:cNvPr id="269" name="Shape 269"/>
          <p:cNvGraphicFramePr/>
          <p:nvPr/>
        </p:nvGraphicFramePr>
        <p:xfrm>
          <a:off x="737301" y="1485888"/>
          <a:ext cx="3000000" cy="3000000"/>
        </p:xfrm>
        <a:graphic>
          <a:graphicData uri="http://schemas.openxmlformats.org/drawingml/2006/table">
            <a:tbl>
              <a:tblPr>
                <a:noFill/>
                <a:tableStyleId>{C058A741-00CA-4CCE-B4FB-67516673A5F1}</a:tableStyleId>
              </a:tblPr>
              <a:tblGrid>
                <a:gridCol w="3834700"/>
                <a:gridCol w="3834700"/>
              </a:tblGrid>
              <a:tr h="1730925">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4. </a:t>
                      </a:r>
                      <a:r>
                        <a:rPr lang="en" sz="2000">
                          <a:latin typeface="Helvetica Neue"/>
                          <a:ea typeface="Helvetica Neue"/>
                          <a:cs typeface="Helvetica Neue"/>
                          <a:sym typeface="Helvetica Neue"/>
                        </a:rPr>
                        <a:t>Set the sound block.</a:t>
                      </a:r>
                      <a:endParaRPr sz="2000" u="none" cap="none" strike="noStrike">
                        <a:latin typeface="Arial"/>
                        <a:ea typeface="Arial"/>
                        <a:cs typeface="Arial"/>
                        <a:sym typeface="Arial"/>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r h="3069675">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5. </a:t>
                      </a:r>
                      <a:r>
                        <a:rPr lang="en" sz="2000">
                          <a:latin typeface="Helvetica Neue"/>
                          <a:ea typeface="Helvetica Neue"/>
                          <a:cs typeface="Helvetica Neue"/>
                          <a:sym typeface="Helvetica Neue"/>
                        </a:rPr>
                        <a:t>Ice cube on a plate.</a:t>
                      </a:r>
                      <a:endParaRPr sz="2000" u="none" cap="none" strike="noStrike">
                        <a:latin typeface="Arial"/>
                        <a:ea typeface="Arial"/>
                        <a:cs typeface="Arial"/>
                        <a:sym typeface="Arial"/>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bl>
          </a:graphicData>
        </a:graphic>
      </p:graphicFrame>
      <p:sp>
        <p:nvSpPr>
          <p:cNvPr id="270" name="Shape 270"/>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l">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                                  </a:t>
            </a:r>
            <a:endParaRPr b="1" sz="4200">
              <a:solidFill>
                <a:srgbClr val="08D0C4"/>
              </a:solidFill>
              <a:latin typeface="Helvetica Neue"/>
              <a:ea typeface="Helvetica Neue"/>
              <a:cs typeface="Helvetica Neue"/>
              <a:sym typeface="Helvetica Neue"/>
            </a:endParaRPr>
          </a:p>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Challenge 2</a:t>
            </a:r>
            <a:endParaRPr b="1" i="0" sz="4200" u="none" cap="none" strike="noStrike">
              <a:solidFill>
                <a:srgbClr val="08D0C4"/>
              </a:solidFill>
              <a:latin typeface="Helvetica Neue"/>
              <a:ea typeface="Helvetica Neue"/>
              <a:cs typeface="Helvetica Neue"/>
              <a:sym typeface="Helvetica Neue"/>
            </a:endParaRPr>
          </a:p>
        </p:txBody>
      </p:sp>
      <p:pic>
        <p:nvPicPr>
          <p:cNvPr id="271" name="Shape 271"/>
          <p:cNvPicPr preferRelativeResize="0"/>
          <p:nvPr/>
        </p:nvPicPr>
        <p:blipFill>
          <a:blip r:embed="rId4">
            <a:alphaModFix/>
          </a:blip>
          <a:stretch>
            <a:fillRect/>
          </a:stretch>
        </p:blipFill>
        <p:spPr>
          <a:xfrm>
            <a:off x="5056878" y="3482800"/>
            <a:ext cx="3014325" cy="2145233"/>
          </a:xfrm>
          <a:prstGeom prst="rect">
            <a:avLst/>
          </a:prstGeom>
          <a:noFill/>
          <a:ln>
            <a:noFill/>
          </a:ln>
        </p:spPr>
      </p:pic>
      <p:pic>
        <p:nvPicPr>
          <p:cNvPr id="272" name="Shape 272"/>
          <p:cNvPicPr preferRelativeResize="0"/>
          <p:nvPr/>
        </p:nvPicPr>
        <p:blipFill>
          <a:blip r:embed="rId5">
            <a:alphaModFix/>
          </a:blip>
          <a:stretch>
            <a:fillRect/>
          </a:stretch>
        </p:blipFill>
        <p:spPr>
          <a:xfrm>
            <a:off x="5056875" y="1708975"/>
            <a:ext cx="3014325" cy="1233117"/>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6" name="Shape 276"/>
        <p:cNvGrpSpPr/>
        <p:nvPr/>
      </p:nvGrpSpPr>
      <p:grpSpPr>
        <a:xfrm>
          <a:off x="0" y="0"/>
          <a:ext cx="0" cy="0"/>
          <a:chOff x="0" y="0"/>
          <a:chExt cx="0" cy="0"/>
        </a:xfrm>
      </p:grpSpPr>
      <p:pic>
        <p:nvPicPr>
          <p:cNvPr id="277" name="Shape 277"/>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78" name="Shape 278"/>
          <p:cNvSpPr txBox="1"/>
          <p:nvPr/>
        </p:nvSpPr>
        <p:spPr>
          <a:xfrm>
            <a:off x="6224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Checks for understanding</a:t>
            </a:r>
            <a:endParaRPr b="1" i="0" sz="4200" u="none" cap="none" strike="noStrike">
              <a:solidFill>
                <a:srgbClr val="08D0C4"/>
              </a:solidFill>
              <a:latin typeface="Helvetica Neue"/>
              <a:ea typeface="Helvetica Neue"/>
              <a:cs typeface="Helvetica Neue"/>
              <a:sym typeface="Helvetica Neue"/>
            </a:endParaRPr>
          </a:p>
        </p:txBody>
      </p:sp>
      <p:sp>
        <p:nvSpPr>
          <p:cNvPr id="279" name="Shape 279"/>
          <p:cNvSpPr txBox="1"/>
          <p:nvPr/>
        </p:nvSpPr>
        <p:spPr>
          <a:xfrm>
            <a:off x="219300" y="1661975"/>
            <a:ext cx="8705400" cy="3862800"/>
          </a:xfrm>
          <a:prstGeom prst="rect">
            <a:avLst/>
          </a:prstGeom>
          <a:noFill/>
          <a:ln>
            <a:noFill/>
          </a:ln>
        </p:spPr>
        <p:txBody>
          <a:bodyPr anchorCtr="0" anchor="ctr" bIns="91425" lIns="91425" spcFirstLastPara="1" rIns="91425" wrap="square" tIns="91425">
            <a:noAutofit/>
          </a:bodyPr>
          <a:lstStyle/>
          <a:p>
            <a:pPr indent="-381000" lvl="0" marL="457200" rtl="0">
              <a:spcBef>
                <a:spcPts val="0"/>
              </a:spcBef>
              <a:spcAft>
                <a:spcPts val="0"/>
              </a:spcAft>
              <a:buClr>
                <a:schemeClr val="dk1"/>
              </a:buClr>
              <a:buSzPts val="2400"/>
              <a:buFont typeface="Helvetica Neue"/>
              <a:buAutoNum type="arabicPeriod"/>
            </a:pPr>
            <a:r>
              <a:rPr b="1" i="1" lang="en" sz="2400">
                <a:solidFill>
                  <a:schemeClr val="dk1"/>
                </a:solidFill>
                <a:latin typeface="Helvetica Neue"/>
                <a:ea typeface="Helvetica Neue"/>
                <a:cs typeface="Helvetica Neue"/>
                <a:sym typeface="Helvetica Neue"/>
              </a:rPr>
              <a:t>What is the purpose of the toggle block</a:t>
            </a:r>
            <a:r>
              <a:rPr b="1" i="1" lang="en" sz="2400">
                <a:solidFill>
                  <a:schemeClr val="dk1"/>
                </a:solidFill>
                <a:latin typeface="Helvetica Neue"/>
                <a:ea typeface="Helvetica Neue"/>
                <a:cs typeface="Helvetica Neue"/>
                <a:sym typeface="Helvetica Neue"/>
              </a:rPr>
              <a:t>?</a:t>
            </a:r>
            <a:endParaRPr b="1" i="1" sz="2400">
              <a:solidFill>
                <a:schemeClr val="dk1"/>
              </a:solidFill>
              <a:latin typeface="Helvetica Neue"/>
              <a:ea typeface="Helvetica Neue"/>
              <a:cs typeface="Helvetica Neue"/>
              <a:sym typeface="Helvetica Neue"/>
            </a:endParaRPr>
          </a:p>
          <a:p>
            <a:pPr indent="-355600" lvl="0" marL="914400" rtl="0">
              <a:lnSpc>
                <a:spcPct val="115000"/>
              </a:lnSpc>
              <a:spcBef>
                <a:spcPts val="100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To act as a switch to be on or off</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To take the picture</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To make the sound</a:t>
            </a:r>
            <a:endParaRPr b="1" i="1" sz="2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2400">
              <a:solidFill>
                <a:schemeClr val="dk1"/>
              </a:solidFill>
              <a:latin typeface="Helvetica Neue"/>
              <a:ea typeface="Helvetica Neue"/>
              <a:cs typeface="Helvetica Neue"/>
              <a:sym typeface="Helvetica Neue"/>
            </a:endParaRPr>
          </a:p>
          <a:p>
            <a:pPr indent="-381000" lvl="0" marL="457200" rtl="0">
              <a:spcBef>
                <a:spcPts val="0"/>
              </a:spcBef>
              <a:spcAft>
                <a:spcPts val="0"/>
              </a:spcAft>
              <a:buClr>
                <a:schemeClr val="dk1"/>
              </a:buClr>
              <a:buSzPts val="2400"/>
              <a:buFont typeface="Helvetica Neue"/>
              <a:buAutoNum type="arabicPeriod"/>
            </a:pPr>
            <a:r>
              <a:rPr b="1" i="1" lang="en" sz="2400">
                <a:solidFill>
                  <a:schemeClr val="dk1"/>
                </a:solidFill>
                <a:latin typeface="Helvetica Neue"/>
                <a:ea typeface="Helvetica Neue"/>
                <a:cs typeface="Helvetica Neue"/>
                <a:sym typeface="Helvetica Neue"/>
              </a:rPr>
              <a:t>Why is this system more efficient?</a:t>
            </a:r>
            <a:endParaRPr b="1" i="1" sz="1000">
              <a:solidFill>
                <a:schemeClr val="dk1"/>
              </a:solidFill>
              <a:latin typeface="Helvetica Neue"/>
              <a:ea typeface="Helvetica Neue"/>
              <a:cs typeface="Helvetica Neue"/>
              <a:sym typeface="Helvetica Neue"/>
            </a:endParaRPr>
          </a:p>
          <a:p>
            <a:pPr indent="-355600" lvl="0" marL="914400" rtl="0">
              <a:lnSpc>
                <a:spcPct val="115000"/>
              </a:lnSpc>
              <a:spcBef>
                <a:spcPts val="100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The system can be switched on and off</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The camera will continue to take pictures till it is switched off</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Both A and B</a:t>
            </a:r>
            <a:endParaRPr b="1" i="1" sz="2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i="1" sz="2400">
              <a:solidFill>
                <a:schemeClr val="dk1"/>
              </a:solidFill>
              <a:latin typeface="Helvetica Neue"/>
              <a:ea typeface="Helvetica Neue"/>
              <a:cs typeface="Helvetica Neue"/>
              <a:sym typeface="Helvetica Neue"/>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3" name="Shape 283"/>
        <p:cNvGrpSpPr/>
        <p:nvPr/>
      </p:nvGrpSpPr>
      <p:grpSpPr>
        <a:xfrm>
          <a:off x="0" y="0"/>
          <a:ext cx="0" cy="0"/>
          <a:chOff x="0" y="0"/>
          <a:chExt cx="0" cy="0"/>
        </a:xfrm>
      </p:grpSpPr>
      <p:pic>
        <p:nvPicPr>
          <p:cNvPr id="284" name="Shape 284"/>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85" name="Shape 285"/>
          <p:cNvSpPr/>
          <p:nvPr/>
        </p:nvSpPr>
        <p:spPr>
          <a:xfrm>
            <a:off x="581983" y="1743550"/>
            <a:ext cx="8220300" cy="1298700"/>
          </a:xfrm>
          <a:prstGeom prst="rect">
            <a:avLst/>
          </a:prstGeom>
          <a:noFill/>
          <a:ln>
            <a:noFill/>
          </a:ln>
        </p:spPr>
        <p:txBody>
          <a:bodyPr anchorCtr="0" anchor="t" bIns="45700" lIns="91425" spcFirstLastPara="1" rIns="91425" wrap="square" tIns="45700">
            <a:noAutofit/>
          </a:bodyPr>
          <a:lstStyle/>
          <a:p>
            <a:pPr indent="-387350" lvl="0" marL="514350" marR="0" rtl="0" algn="l">
              <a:lnSpc>
                <a:spcPct val="115000"/>
              </a:lnSpc>
              <a:spcBef>
                <a:spcPts val="0"/>
              </a:spcBef>
              <a:spcAft>
                <a:spcPts val="0"/>
              </a:spcAft>
              <a:buClr>
                <a:srgbClr val="000000"/>
              </a:buClr>
              <a:buSzPts val="3000"/>
              <a:buFont typeface="Noto Sans Symbols"/>
              <a:buChar char="✓"/>
            </a:pPr>
            <a:r>
              <a:rPr b="1" lang="en" sz="3000">
                <a:latin typeface="Helvetica Neue"/>
                <a:ea typeface="Helvetica Neue"/>
                <a:cs typeface="Helvetica Neue"/>
                <a:sym typeface="Helvetica Neue"/>
              </a:rPr>
              <a:t>Today I learned….</a:t>
            </a:r>
            <a:endParaRPr b="0" i="0" sz="3000" u="none" cap="none" strike="noStrike">
              <a:solidFill>
                <a:srgbClr val="000000"/>
              </a:solidFill>
              <a:latin typeface="Arial"/>
              <a:ea typeface="Arial"/>
              <a:cs typeface="Arial"/>
              <a:sym typeface="Arial"/>
            </a:endParaRPr>
          </a:p>
        </p:txBody>
      </p:sp>
      <p:sp>
        <p:nvSpPr>
          <p:cNvPr id="286" name="Shape 286"/>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l">
              <a:lnSpc>
                <a:spcPct val="90000"/>
              </a:lnSpc>
              <a:spcBef>
                <a:spcPts val="0"/>
              </a:spcBef>
              <a:spcAft>
                <a:spcPts val="0"/>
              </a:spcAft>
              <a:buClr>
                <a:srgbClr val="000000"/>
              </a:buClr>
              <a:buSzPts val="4200"/>
              <a:buFont typeface="Arial"/>
              <a:buNone/>
            </a:pPr>
            <a:r>
              <a:rPr b="1" lang="en" sz="4000">
                <a:solidFill>
                  <a:srgbClr val="08D0C4"/>
                </a:solidFill>
                <a:latin typeface="Helvetica Neue"/>
                <a:ea typeface="Helvetica Neue"/>
                <a:cs typeface="Helvetica Neue"/>
                <a:sym typeface="Helvetica Neue"/>
              </a:rPr>
              <a:t>                                    </a:t>
            </a:r>
            <a:r>
              <a:rPr b="1" lang="en" sz="3000">
                <a:solidFill>
                  <a:srgbClr val="08D0C4"/>
                </a:solidFill>
                <a:latin typeface="Helvetica Neue"/>
                <a:ea typeface="Helvetica Neue"/>
                <a:cs typeface="Helvetica Neue"/>
                <a:sym typeface="Helvetica Neue"/>
              </a:rPr>
              <a:t> </a:t>
            </a:r>
            <a:endParaRPr b="1" sz="3000">
              <a:solidFill>
                <a:srgbClr val="08D0C4"/>
              </a:solidFill>
              <a:latin typeface="Helvetica Neue"/>
              <a:ea typeface="Helvetica Neue"/>
              <a:cs typeface="Helvetica Neue"/>
              <a:sym typeface="Helvetica Neue"/>
            </a:endParaRPr>
          </a:p>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Tidy Up/Exit Ticket</a:t>
            </a:r>
            <a:endParaRPr b="1" i="0" sz="4200" u="none" cap="none" strike="noStrike">
              <a:solidFill>
                <a:srgbClr val="08D0C4"/>
              </a:solidFill>
              <a:latin typeface="Helvetica Neue"/>
              <a:ea typeface="Helvetica Neue"/>
              <a:cs typeface="Helvetica Neue"/>
              <a:sym typeface="Helvetica Neue"/>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 name="Shape 160"/>
        <p:cNvGrpSpPr/>
        <p:nvPr/>
      </p:nvGrpSpPr>
      <p:grpSpPr>
        <a:xfrm>
          <a:off x="0" y="0"/>
          <a:ext cx="0" cy="0"/>
          <a:chOff x="0" y="0"/>
          <a:chExt cx="0" cy="0"/>
        </a:xfrm>
      </p:grpSpPr>
      <p:sp>
        <p:nvSpPr>
          <p:cNvPr id="161" name="Shape 161"/>
          <p:cNvSpPr txBox="1"/>
          <p:nvPr/>
        </p:nvSpPr>
        <p:spPr>
          <a:xfrm>
            <a:off x="0" y="-13447"/>
            <a:ext cx="9144000" cy="1144800"/>
          </a:xfrm>
          <a:prstGeom prst="rect">
            <a:avLst/>
          </a:prstGeom>
          <a:solidFill>
            <a:srgbClr val="08D0C4"/>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5000"/>
              <a:buFont typeface="Arial"/>
              <a:buNone/>
            </a:pPr>
            <a:r>
              <a:rPr b="1" i="1" lang="en" sz="5000">
                <a:solidFill>
                  <a:schemeClr val="lt1"/>
                </a:solidFill>
                <a:latin typeface="Helvetica Neue"/>
                <a:ea typeface="Helvetica Neue"/>
                <a:cs typeface="Helvetica Neue"/>
                <a:sym typeface="Helvetica Neue"/>
              </a:rPr>
              <a:t>Guess the object</a:t>
            </a:r>
            <a:endParaRPr b="1" i="1" sz="5000" u="none" cap="none" strike="noStrike">
              <a:solidFill>
                <a:schemeClr val="lt1"/>
              </a:solidFill>
              <a:latin typeface="Helvetica Neue"/>
              <a:ea typeface="Helvetica Neue"/>
              <a:cs typeface="Helvetica Neue"/>
              <a:sym typeface="Helvetica Neue"/>
            </a:endParaRPr>
          </a:p>
        </p:txBody>
      </p:sp>
      <p:sp>
        <p:nvSpPr>
          <p:cNvPr id="162" name="Shape 162"/>
          <p:cNvSpPr txBox="1"/>
          <p:nvPr/>
        </p:nvSpPr>
        <p:spPr>
          <a:xfrm>
            <a:off x="0" y="1131350"/>
            <a:ext cx="9114300" cy="1052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i="1" lang="en" sz="2500">
                <a:solidFill>
                  <a:schemeClr val="dk1"/>
                </a:solidFill>
                <a:latin typeface="Helvetica Neue"/>
                <a:ea typeface="Helvetica Neue"/>
                <a:cs typeface="Helvetica Neue"/>
                <a:sym typeface="Helvetica Neue"/>
              </a:rPr>
              <a:t>Can you describe the objects within the bag and guess the object from the way they feel?</a:t>
            </a:r>
            <a:endParaRPr b="1" sz="2500">
              <a:solidFill>
                <a:schemeClr val="dk1"/>
              </a:solidFill>
              <a:latin typeface="Helvetica Neue"/>
              <a:ea typeface="Helvetica Neue"/>
              <a:cs typeface="Helvetica Neue"/>
              <a:sym typeface="Helvetica Neue"/>
            </a:endParaRPr>
          </a:p>
        </p:txBody>
      </p:sp>
      <p:pic>
        <p:nvPicPr>
          <p:cNvPr id="163" name="Shape 163"/>
          <p:cNvPicPr preferRelativeResize="0"/>
          <p:nvPr/>
        </p:nvPicPr>
        <p:blipFill>
          <a:blip r:embed="rId3">
            <a:alphaModFix/>
          </a:blip>
          <a:stretch>
            <a:fillRect/>
          </a:stretch>
        </p:blipFill>
        <p:spPr>
          <a:xfrm>
            <a:off x="2662887" y="2317350"/>
            <a:ext cx="3788518" cy="43697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pic>
        <p:nvPicPr>
          <p:cNvPr id="168" name="Shape 168"/>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169" name="Shape 169"/>
          <p:cNvSpPr txBox="1"/>
          <p:nvPr/>
        </p:nvSpPr>
        <p:spPr>
          <a:xfrm>
            <a:off x="495300" y="2462274"/>
            <a:ext cx="8153400" cy="622800"/>
          </a:xfrm>
          <a:prstGeom prst="rect">
            <a:avLst/>
          </a:prstGeom>
          <a:noFill/>
          <a:ln>
            <a:noFill/>
          </a:ln>
        </p:spPr>
        <p:txBody>
          <a:bodyPr anchorCtr="0" anchor="b" bIns="0" lIns="0" spcFirstLastPara="1" rIns="0" wrap="square" tIns="24750">
            <a:noAutofit/>
          </a:bodyPr>
          <a:lstStyle/>
          <a:p>
            <a:pPr indent="0" lvl="0" marL="0" marR="0" rtl="0" algn="ctr">
              <a:lnSpc>
                <a:spcPct val="90000"/>
              </a:lnSpc>
              <a:spcBef>
                <a:spcPts val="0"/>
              </a:spcBef>
              <a:spcAft>
                <a:spcPts val="0"/>
              </a:spcAft>
              <a:buClr>
                <a:srgbClr val="000000"/>
              </a:buClr>
              <a:buSzPts val="4200"/>
              <a:buFont typeface="Arial"/>
              <a:buNone/>
            </a:pPr>
            <a:r>
              <a:t/>
            </a:r>
            <a:endParaRPr b="1" i="0" sz="4200" u="none" cap="none" strike="noStrike">
              <a:solidFill>
                <a:srgbClr val="08D0C4"/>
              </a:solidFill>
              <a:latin typeface="Helvetica Neue"/>
              <a:ea typeface="Helvetica Neue"/>
              <a:cs typeface="Helvetica Neue"/>
              <a:sym typeface="Helvetica Neue"/>
            </a:endParaRPr>
          </a:p>
        </p:txBody>
      </p:sp>
      <p:sp>
        <p:nvSpPr>
          <p:cNvPr id="170" name="Shape 170"/>
          <p:cNvSpPr/>
          <p:nvPr/>
        </p:nvSpPr>
        <p:spPr>
          <a:xfrm>
            <a:off x="-228600" y="2044525"/>
            <a:ext cx="9144000" cy="554100"/>
          </a:xfrm>
          <a:prstGeom prst="rect">
            <a:avLst/>
          </a:prstGeom>
          <a:noFill/>
          <a:ln>
            <a:noFill/>
          </a:ln>
        </p:spPr>
        <p:txBody>
          <a:bodyPr anchorCtr="0" anchor="t" bIns="45700" lIns="91425" spcFirstLastPara="1" rIns="91425" wrap="square" tIns="45700">
            <a:noAutofit/>
          </a:bodyPr>
          <a:lstStyle/>
          <a:p>
            <a:pPr indent="0" lvl="0" marL="857250" rtl="0">
              <a:spcBef>
                <a:spcPts val="0"/>
              </a:spcBef>
              <a:spcAft>
                <a:spcPts val="0"/>
              </a:spcAft>
              <a:buClr>
                <a:schemeClr val="dk1"/>
              </a:buClr>
              <a:buSzPts val="1100"/>
              <a:buFont typeface="Arial"/>
              <a:buNone/>
            </a:pPr>
            <a:r>
              <a:rPr b="1" i="1" lang="en" sz="2500">
                <a:solidFill>
                  <a:schemeClr val="dk1"/>
                </a:solidFill>
                <a:latin typeface="Helvetica Neue"/>
                <a:ea typeface="Helvetica Neue"/>
                <a:cs typeface="Helvetica Neue"/>
                <a:sym typeface="Helvetica Neue"/>
              </a:rPr>
              <a:t>What properties do we use to identify an object?</a:t>
            </a:r>
            <a:endParaRPr b="1" i="1" sz="2500">
              <a:solidFill>
                <a:schemeClr val="dk1"/>
              </a:solidFill>
              <a:latin typeface="Helvetica Neue"/>
              <a:ea typeface="Helvetica Neue"/>
              <a:cs typeface="Helvetica Neue"/>
              <a:sym typeface="Helvetica Neue"/>
            </a:endParaRPr>
          </a:p>
          <a:p>
            <a:pPr indent="0" lvl="0" marL="0" marR="0" rtl="0" algn="ctr">
              <a:lnSpc>
                <a:spcPct val="100000"/>
              </a:lnSpc>
              <a:spcBef>
                <a:spcPts val="0"/>
              </a:spcBef>
              <a:spcAft>
                <a:spcPts val="0"/>
              </a:spcAft>
              <a:buNone/>
            </a:pPr>
            <a:r>
              <a:t/>
            </a:r>
            <a:endParaRPr b="1" i="1" sz="3000">
              <a:solidFill>
                <a:schemeClr val="dk1"/>
              </a:solidFill>
              <a:latin typeface="Helvetica Neue"/>
              <a:ea typeface="Helvetica Neue"/>
              <a:cs typeface="Helvetica Neue"/>
              <a:sym typeface="Helvetica Neue"/>
            </a:endParaRPr>
          </a:p>
        </p:txBody>
      </p:sp>
      <p:sp>
        <p:nvSpPr>
          <p:cNvPr id="171" name="Shape 171"/>
          <p:cNvSpPr txBox="1"/>
          <p:nvPr/>
        </p:nvSpPr>
        <p:spPr>
          <a:xfrm>
            <a:off x="622486" y="3195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Mini-lesson</a:t>
            </a:r>
            <a:endParaRPr b="1" i="0" sz="4200" u="none" cap="none" strike="noStrike">
              <a:solidFill>
                <a:srgbClr val="08D0C4"/>
              </a:solidFill>
              <a:latin typeface="Helvetica Neue"/>
              <a:ea typeface="Helvetica Neue"/>
              <a:cs typeface="Helvetica Neue"/>
              <a:sym typeface="Helvetica Neue"/>
            </a:endParaRPr>
          </a:p>
        </p:txBody>
      </p:sp>
      <p:pic>
        <p:nvPicPr>
          <p:cNvPr id="172" name="Shape 172"/>
          <p:cNvPicPr preferRelativeResize="0"/>
          <p:nvPr/>
        </p:nvPicPr>
        <p:blipFill>
          <a:blip r:embed="rId4">
            <a:alphaModFix/>
          </a:blip>
          <a:stretch>
            <a:fillRect/>
          </a:stretch>
        </p:blipFill>
        <p:spPr>
          <a:xfrm>
            <a:off x="847838" y="3085074"/>
            <a:ext cx="7448323" cy="34681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 name="Shape 176"/>
        <p:cNvGrpSpPr/>
        <p:nvPr/>
      </p:nvGrpSpPr>
      <p:grpSpPr>
        <a:xfrm>
          <a:off x="0" y="0"/>
          <a:ext cx="0" cy="0"/>
          <a:chOff x="0" y="0"/>
          <a:chExt cx="0" cy="0"/>
        </a:xfrm>
      </p:grpSpPr>
      <p:sp>
        <p:nvSpPr>
          <p:cNvPr id="177" name="Shape 177"/>
          <p:cNvSpPr txBox="1"/>
          <p:nvPr/>
        </p:nvSpPr>
        <p:spPr>
          <a:xfrm>
            <a:off x="0" y="0"/>
            <a:ext cx="9144000" cy="1144800"/>
          </a:xfrm>
          <a:prstGeom prst="rect">
            <a:avLst/>
          </a:prstGeom>
          <a:solidFill>
            <a:srgbClr val="08D0C4"/>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3700"/>
              <a:buFont typeface="Arial"/>
              <a:buNone/>
            </a:pPr>
            <a:r>
              <a:rPr b="1" lang="en" sz="3700">
                <a:solidFill>
                  <a:schemeClr val="lt1"/>
                </a:solidFill>
                <a:latin typeface="Helvetica Neue"/>
                <a:ea typeface="Helvetica Neue"/>
                <a:cs typeface="Helvetica Neue"/>
                <a:sym typeface="Helvetica Neue"/>
              </a:rPr>
              <a:t>Vocabulary</a:t>
            </a:r>
            <a:endParaRPr b="1" i="0" sz="3700" u="none" cap="none" strike="noStrike">
              <a:solidFill>
                <a:schemeClr val="lt1"/>
              </a:solidFill>
              <a:latin typeface="Helvetica Neue"/>
              <a:ea typeface="Helvetica Neue"/>
              <a:cs typeface="Helvetica Neue"/>
              <a:sym typeface="Helvetica Neue"/>
            </a:endParaRPr>
          </a:p>
        </p:txBody>
      </p:sp>
      <p:sp>
        <p:nvSpPr>
          <p:cNvPr id="178" name="Shape 178"/>
          <p:cNvSpPr txBox="1"/>
          <p:nvPr/>
        </p:nvSpPr>
        <p:spPr>
          <a:xfrm>
            <a:off x="620875" y="2351353"/>
            <a:ext cx="8228700" cy="1857300"/>
          </a:xfrm>
          <a:prstGeom prst="rect">
            <a:avLst/>
          </a:prstGeom>
          <a:noFill/>
          <a:ln>
            <a:noFill/>
          </a:ln>
        </p:spPr>
        <p:txBody>
          <a:bodyPr anchorCtr="0" anchor="t" bIns="0" lIns="0" spcFirstLastPara="1" rIns="0" wrap="square" tIns="0">
            <a:noAutofit/>
          </a:bodyPr>
          <a:lstStyle/>
          <a:p>
            <a:pPr indent="-368300" lvl="0" marL="457200" rtl="0">
              <a:lnSpc>
                <a:spcPct val="115000"/>
              </a:lnSpc>
              <a:spcBef>
                <a:spcPts val="0"/>
              </a:spcBef>
              <a:spcAft>
                <a:spcPts val="0"/>
              </a:spcAft>
              <a:buClr>
                <a:schemeClr val="dk1"/>
              </a:buClr>
              <a:buSzPts val="2200"/>
              <a:buFont typeface="Helvetica Neue"/>
              <a:buChar char="●"/>
            </a:pPr>
            <a:r>
              <a:rPr lang="en" sz="2200">
                <a:solidFill>
                  <a:schemeClr val="dk1"/>
                </a:solidFill>
                <a:latin typeface="Helvetica Neue"/>
                <a:ea typeface="Helvetica Neue"/>
                <a:cs typeface="Helvetica Neue"/>
                <a:sym typeface="Helvetica Neue"/>
              </a:rPr>
              <a:t>Solid</a:t>
            </a:r>
            <a:endParaRPr sz="2200">
              <a:solidFill>
                <a:schemeClr val="dk1"/>
              </a:solidFill>
              <a:latin typeface="Helvetica Neue"/>
              <a:ea typeface="Helvetica Neue"/>
              <a:cs typeface="Helvetica Neue"/>
              <a:sym typeface="Helvetica Neue"/>
            </a:endParaRPr>
          </a:p>
          <a:p>
            <a:pPr indent="-368300" lvl="0" marL="457200" rtl="0">
              <a:lnSpc>
                <a:spcPct val="115000"/>
              </a:lnSpc>
              <a:spcBef>
                <a:spcPts val="0"/>
              </a:spcBef>
              <a:spcAft>
                <a:spcPts val="0"/>
              </a:spcAft>
              <a:buClr>
                <a:schemeClr val="dk1"/>
              </a:buClr>
              <a:buSzPts val="2200"/>
              <a:buFont typeface="Helvetica Neue"/>
              <a:buChar char="●"/>
            </a:pPr>
            <a:r>
              <a:rPr lang="en" sz="2200">
                <a:solidFill>
                  <a:schemeClr val="dk1"/>
                </a:solidFill>
                <a:latin typeface="Helvetica Neue"/>
                <a:ea typeface="Helvetica Neue"/>
                <a:cs typeface="Helvetica Neue"/>
                <a:sym typeface="Helvetica Neue"/>
              </a:rPr>
              <a:t>Liquid</a:t>
            </a:r>
            <a:endParaRPr sz="2200">
              <a:solidFill>
                <a:schemeClr val="dk1"/>
              </a:solidFill>
              <a:latin typeface="Helvetica Neue"/>
              <a:ea typeface="Helvetica Neue"/>
              <a:cs typeface="Helvetica Neue"/>
              <a:sym typeface="Helvetica Neue"/>
            </a:endParaRPr>
          </a:p>
          <a:p>
            <a:pPr indent="-368300" lvl="0" marL="457200" rtl="0">
              <a:lnSpc>
                <a:spcPct val="115000"/>
              </a:lnSpc>
              <a:spcBef>
                <a:spcPts val="0"/>
              </a:spcBef>
              <a:spcAft>
                <a:spcPts val="0"/>
              </a:spcAft>
              <a:buClr>
                <a:schemeClr val="dk1"/>
              </a:buClr>
              <a:buSzPts val="2200"/>
              <a:buFont typeface="Helvetica Neue"/>
              <a:buChar char="●"/>
            </a:pPr>
            <a:r>
              <a:rPr lang="en" sz="2200">
                <a:solidFill>
                  <a:schemeClr val="dk1"/>
                </a:solidFill>
                <a:latin typeface="Helvetica Neue"/>
                <a:ea typeface="Helvetica Neue"/>
                <a:cs typeface="Helvetica Neue"/>
                <a:sym typeface="Helvetica Neue"/>
              </a:rPr>
              <a:t>Gas</a:t>
            </a:r>
            <a:endParaRPr sz="2200">
              <a:solidFill>
                <a:schemeClr val="dk1"/>
              </a:solidFill>
              <a:latin typeface="Helvetica Neue"/>
              <a:ea typeface="Helvetica Neue"/>
              <a:cs typeface="Helvetica Neue"/>
              <a:sym typeface="Helvetica Neue"/>
            </a:endParaRPr>
          </a:p>
          <a:p>
            <a:pPr indent="-368300" lvl="0" marL="457200" rtl="0">
              <a:lnSpc>
                <a:spcPct val="115000"/>
              </a:lnSpc>
              <a:spcBef>
                <a:spcPts val="0"/>
              </a:spcBef>
              <a:spcAft>
                <a:spcPts val="0"/>
              </a:spcAft>
              <a:buClr>
                <a:schemeClr val="dk1"/>
              </a:buClr>
              <a:buSzPts val="2200"/>
              <a:buFont typeface="Helvetica Neue"/>
              <a:buChar char="●"/>
            </a:pPr>
            <a:r>
              <a:rPr lang="en" sz="2200">
                <a:solidFill>
                  <a:schemeClr val="dk1"/>
                </a:solidFill>
                <a:latin typeface="Helvetica Neue"/>
                <a:ea typeface="Helvetica Neue"/>
                <a:cs typeface="Helvetica Neue"/>
                <a:sym typeface="Helvetica Neue"/>
              </a:rPr>
              <a:t>Matter</a:t>
            </a:r>
            <a:endParaRPr sz="22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None/>
            </a:pPr>
            <a:r>
              <a:t/>
            </a:r>
            <a:endParaRPr b="1" i="0" sz="2500" u="none" cap="none" strike="noStrike">
              <a:solidFill>
                <a:srgbClr val="868686"/>
              </a:solidFill>
              <a:latin typeface="Helvetica Neue"/>
              <a:ea typeface="Helvetica Neue"/>
              <a:cs typeface="Helvetica Neue"/>
              <a:sym typeface="Helvetica Neue"/>
            </a:endParaRPr>
          </a:p>
        </p:txBody>
      </p:sp>
      <p:sp>
        <p:nvSpPr>
          <p:cNvPr id="179" name="Shape 179"/>
          <p:cNvSpPr/>
          <p:nvPr/>
        </p:nvSpPr>
        <p:spPr>
          <a:xfrm>
            <a:off x="41575" y="1356725"/>
            <a:ext cx="8821500" cy="554100"/>
          </a:xfrm>
          <a:prstGeom prst="rect">
            <a:avLst/>
          </a:prstGeom>
          <a:noFill/>
          <a:ln>
            <a:noFill/>
          </a:ln>
        </p:spPr>
        <p:txBody>
          <a:bodyPr anchorCtr="0" anchor="t" bIns="45700" lIns="91425" spcFirstLastPara="1" rIns="91425" wrap="square" tIns="45700">
            <a:noAutofit/>
          </a:bodyPr>
          <a:lstStyle/>
          <a:p>
            <a:pPr indent="0" lvl="0" marL="857250" rtl="0" algn="ctr">
              <a:spcBef>
                <a:spcPts val="0"/>
              </a:spcBef>
              <a:spcAft>
                <a:spcPts val="0"/>
              </a:spcAft>
              <a:buSzPts val="1100"/>
              <a:buNone/>
            </a:pPr>
            <a:r>
              <a:rPr b="1" i="1" lang="en" sz="2500">
                <a:solidFill>
                  <a:schemeClr val="dk1"/>
                </a:solidFill>
                <a:latin typeface="Helvetica Neue"/>
                <a:ea typeface="Helvetica Neue"/>
                <a:cs typeface="Helvetica Neue"/>
                <a:sym typeface="Helvetica Neue"/>
              </a:rPr>
              <a:t>Match or define keywords in your workbook</a:t>
            </a:r>
            <a:endParaRPr b="1" i="1" sz="2500">
              <a:solidFill>
                <a:schemeClr val="dk1"/>
              </a:solidFill>
              <a:latin typeface="Helvetica Neue"/>
              <a:ea typeface="Helvetica Neue"/>
              <a:cs typeface="Helvetica Neue"/>
              <a:sym typeface="Helvetica Neue"/>
            </a:endParaRPr>
          </a:p>
          <a:p>
            <a:pPr indent="0" lvl="0" marL="0" marR="0" rtl="0" algn="ctr">
              <a:lnSpc>
                <a:spcPct val="100000"/>
              </a:lnSpc>
              <a:spcBef>
                <a:spcPts val="0"/>
              </a:spcBef>
              <a:spcAft>
                <a:spcPts val="0"/>
              </a:spcAft>
              <a:buNone/>
            </a:pPr>
            <a:r>
              <a:t/>
            </a:r>
            <a:endParaRPr b="1" i="1" sz="3000">
              <a:solidFill>
                <a:schemeClr val="dk1"/>
              </a:solidFill>
              <a:latin typeface="Helvetica Neue"/>
              <a:ea typeface="Helvetica Neue"/>
              <a:cs typeface="Helvetica Neue"/>
              <a:sym typeface="Helvetica Neue"/>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 name="Shape 183"/>
        <p:cNvGrpSpPr/>
        <p:nvPr/>
      </p:nvGrpSpPr>
      <p:grpSpPr>
        <a:xfrm>
          <a:off x="0" y="0"/>
          <a:ext cx="0" cy="0"/>
          <a:chOff x="0" y="0"/>
          <a:chExt cx="0" cy="0"/>
        </a:xfrm>
      </p:grpSpPr>
      <p:pic>
        <p:nvPicPr>
          <p:cNvPr id="184" name="Shape 184"/>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185" name="Shape 185"/>
          <p:cNvSpPr txBox="1"/>
          <p:nvPr/>
        </p:nvSpPr>
        <p:spPr>
          <a:xfrm>
            <a:off x="6224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Checks for understanding</a:t>
            </a:r>
            <a:endParaRPr b="1" i="0" sz="4200" u="none" cap="none" strike="noStrike">
              <a:solidFill>
                <a:srgbClr val="08D0C4"/>
              </a:solidFill>
              <a:latin typeface="Helvetica Neue"/>
              <a:ea typeface="Helvetica Neue"/>
              <a:cs typeface="Helvetica Neue"/>
              <a:sym typeface="Helvetica Neue"/>
            </a:endParaRPr>
          </a:p>
        </p:txBody>
      </p:sp>
      <p:sp>
        <p:nvSpPr>
          <p:cNvPr id="186" name="Shape 186"/>
          <p:cNvSpPr txBox="1"/>
          <p:nvPr/>
        </p:nvSpPr>
        <p:spPr>
          <a:xfrm>
            <a:off x="250325" y="2066500"/>
            <a:ext cx="8705400" cy="3684600"/>
          </a:xfrm>
          <a:prstGeom prst="rect">
            <a:avLst/>
          </a:prstGeom>
          <a:noFill/>
          <a:ln>
            <a:noFill/>
          </a:ln>
        </p:spPr>
        <p:txBody>
          <a:bodyPr anchorCtr="0" anchor="ctr" bIns="91425" lIns="91425" spcFirstLastPara="1" rIns="91425" wrap="square" tIns="91425">
            <a:noAutofit/>
          </a:bodyPr>
          <a:lstStyle/>
          <a:p>
            <a:pPr indent="-381000" lvl="0" marL="457200" rtl="0" algn="l">
              <a:spcBef>
                <a:spcPts val="0"/>
              </a:spcBef>
              <a:spcAft>
                <a:spcPts val="0"/>
              </a:spcAft>
              <a:buClr>
                <a:schemeClr val="dk1"/>
              </a:buClr>
              <a:buSzPts val="2400"/>
              <a:buFont typeface="Helvetica Neue"/>
              <a:buAutoNum type="arabicPeriod"/>
            </a:pPr>
            <a:r>
              <a:rPr b="1" i="1" lang="en" sz="2400">
                <a:solidFill>
                  <a:schemeClr val="dk1"/>
                </a:solidFill>
                <a:latin typeface="Helvetica Neue"/>
                <a:ea typeface="Helvetica Neue"/>
                <a:cs typeface="Helvetica Neue"/>
                <a:sym typeface="Helvetica Neue"/>
              </a:rPr>
              <a:t>What are the three possible states of matter of an object?</a:t>
            </a:r>
            <a:r>
              <a:rPr b="1" i="1" lang="en" sz="2400">
                <a:solidFill>
                  <a:schemeClr val="dk1"/>
                </a:solidFill>
                <a:latin typeface="Helvetica Neue"/>
                <a:ea typeface="Helvetica Neue"/>
                <a:cs typeface="Helvetica Neue"/>
                <a:sym typeface="Helvetica Neue"/>
              </a:rPr>
              <a:t> </a:t>
            </a:r>
            <a:endParaRPr b="1" i="1" sz="2400">
              <a:solidFill>
                <a:schemeClr val="dk1"/>
              </a:solidFill>
              <a:latin typeface="Helvetica Neue"/>
              <a:ea typeface="Helvetica Neue"/>
              <a:cs typeface="Helvetica Neue"/>
              <a:sym typeface="Helvetica Neue"/>
            </a:endParaRPr>
          </a:p>
          <a:p>
            <a:pPr indent="-355600" lvl="0" marL="914400" rtl="0">
              <a:lnSpc>
                <a:spcPct val="115000"/>
              </a:lnSpc>
              <a:spcBef>
                <a:spcPts val="100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Hot cold and hard</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Solid, liquid and gas</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Marshmallows, a stick, paper</a:t>
            </a:r>
            <a:endParaRPr i="1" sz="2000">
              <a:solidFill>
                <a:schemeClr val="dk1"/>
              </a:solidFill>
              <a:latin typeface="Helvetica Neue"/>
              <a:ea typeface="Helvetica Neue"/>
              <a:cs typeface="Helvetica Neue"/>
              <a:sym typeface="Helvetica Neue"/>
            </a:endParaRPr>
          </a:p>
          <a:p>
            <a:pPr indent="-381000" lvl="0" marL="457200" rtl="0">
              <a:spcBef>
                <a:spcPts val="0"/>
              </a:spcBef>
              <a:spcAft>
                <a:spcPts val="0"/>
              </a:spcAft>
              <a:buClr>
                <a:schemeClr val="dk1"/>
              </a:buClr>
              <a:buSzPts val="2400"/>
              <a:buFont typeface="Helvetica Neue"/>
              <a:buAutoNum type="arabicPeriod"/>
            </a:pPr>
            <a:r>
              <a:rPr b="1" i="1" lang="en" sz="2400">
                <a:solidFill>
                  <a:schemeClr val="dk1"/>
                </a:solidFill>
                <a:latin typeface="Helvetica Neue"/>
                <a:ea typeface="Helvetica Neue"/>
                <a:cs typeface="Helvetica Neue"/>
                <a:sym typeface="Helvetica Neue"/>
              </a:rPr>
              <a:t>Can an object change its properties back and forth? </a:t>
            </a:r>
            <a:endParaRPr b="1" i="1" sz="2400">
              <a:solidFill>
                <a:schemeClr val="dk1"/>
              </a:solidFill>
              <a:latin typeface="Helvetica Neue"/>
              <a:ea typeface="Helvetica Neue"/>
              <a:cs typeface="Helvetica Neue"/>
              <a:sym typeface="Helvetica Neue"/>
            </a:endParaRPr>
          </a:p>
          <a:p>
            <a:pPr indent="-355600" lvl="0" marL="914400" rtl="0">
              <a:lnSpc>
                <a:spcPct val="115000"/>
              </a:lnSpc>
              <a:spcBef>
                <a:spcPts val="100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No an object can not change</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Yes it can be mixed together to form a new material</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Yes it can be heated and cooled to change between two properties</a:t>
            </a:r>
            <a:endParaRPr b="1" i="1" sz="24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i="1" sz="2400">
              <a:solidFill>
                <a:schemeClr val="dk1"/>
              </a:solidFill>
              <a:latin typeface="Helvetica Neue"/>
              <a:ea typeface="Helvetica Neue"/>
              <a:cs typeface="Helvetica Neue"/>
              <a:sym typeface="Helvetica Neue"/>
            </a:endParaRPr>
          </a:p>
          <a:p>
            <a:pPr indent="0" lvl="0" marL="0" rtl="0">
              <a:spcBef>
                <a:spcPts val="0"/>
              </a:spcBef>
              <a:spcAft>
                <a:spcPts val="0"/>
              </a:spcAft>
              <a:buNone/>
            </a:pPr>
            <a:r>
              <a:rPr b="1" i="1" lang="en" sz="2400">
                <a:solidFill>
                  <a:schemeClr val="dk1"/>
                </a:solidFill>
                <a:latin typeface="Helvetica Neue"/>
                <a:ea typeface="Helvetica Neue"/>
                <a:cs typeface="Helvetica Neue"/>
                <a:sym typeface="Helvetica Neue"/>
              </a:rPr>
              <a:t>In your workbooks or with a partner, record, discuss, or share an example of an object that we change its material properties; for example a popsicle and whether it is reversible or irreversible..</a:t>
            </a:r>
            <a:endParaRPr b="1" i="1" sz="2400">
              <a:latin typeface="Helvetica Neue"/>
              <a:ea typeface="Helvetica Neue"/>
              <a:cs typeface="Helvetica Neue"/>
              <a:sym typeface="Helvetica Neue"/>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0" name="Shape 190"/>
        <p:cNvGrpSpPr/>
        <p:nvPr/>
      </p:nvGrpSpPr>
      <p:grpSpPr>
        <a:xfrm>
          <a:off x="0" y="0"/>
          <a:ext cx="0" cy="0"/>
          <a:chOff x="0" y="0"/>
          <a:chExt cx="0" cy="0"/>
        </a:xfrm>
      </p:grpSpPr>
      <p:pic>
        <p:nvPicPr>
          <p:cNvPr id="191" name="Shape 191"/>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192" name="Shape 192"/>
          <p:cNvSpPr txBox="1"/>
          <p:nvPr/>
        </p:nvSpPr>
        <p:spPr>
          <a:xfrm>
            <a:off x="622486" y="3195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W</a:t>
            </a:r>
            <a:r>
              <a:rPr b="1" lang="en" sz="4200">
                <a:solidFill>
                  <a:srgbClr val="08D0C4"/>
                </a:solidFill>
                <a:latin typeface="Helvetica Neue"/>
                <a:ea typeface="Helvetica Neue"/>
                <a:cs typeface="Helvetica Neue"/>
                <a:sym typeface="Helvetica Neue"/>
              </a:rPr>
              <a:t>orked Example</a:t>
            </a:r>
            <a:endParaRPr b="1" i="0" sz="4200" u="none" cap="none" strike="noStrike">
              <a:solidFill>
                <a:srgbClr val="08D0C4"/>
              </a:solidFill>
              <a:latin typeface="Helvetica Neue"/>
              <a:ea typeface="Helvetica Neue"/>
              <a:cs typeface="Helvetica Neue"/>
              <a:sym typeface="Helvetica Neue"/>
            </a:endParaRPr>
          </a:p>
        </p:txBody>
      </p:sp>
      <p:sp>
        <p:nvSpPr>
          <p:cNvPr id="193" name="Shape 193"/>
          <p:cNvSpPr txBox="1"/>
          <p:nvPr/>
        </p:nvSpPr>
        <p:spPr>
          <a:xfrm>
            <a:off x="1143000" y="3154028"/>
            <a:ext cx="6858000" cy="1241700"/>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rgbClr val="000000"/>
              </a:buClr>
              <a:buSzPts val="1000"/>
              <a:buFont typeface="Arial"/>
              <a:buNone/>
            </a:pPr>
            <a:r>
              <a:t/>
            </a:r>
            <a:endParaRPr b="0" i="0" sz="1000" u="none" cap="none" strike="noStrike">
              <a:solidFill>
                <a:srgbClr val="585858"/>
              </a:solidFill>
              <a:latin typeface="Helvetica Neue"/>
              <a:ea typeface="Helvetica Neue"/>
              <a:cs typeface="Helvetica Neue"/>
              <a:sym typeface="Helvetica Neue"/>
            </a:endParaRPr>
          </a:p>
        </p:txBody>
      </p:sp>
      <p:graphicFrame>
        <p:nvGraphicFramePr>
          <p:cNvPr id="194" name="Shape 194"/>
          <p:cNvGraphicFramePr/>
          <p:nvPr/>
        </p:nvGraphicFramePr>
        <p:xfrm>
          <a:off x="737292" y="1485894"/>
          <a:ext cx="3000000" cy="3000000"/>
        </p:xfrm>
        <a:graphic>
          <a:graphicData uri="http://schemas.openxmlformats.org/drawingml/2006/table">
            <a:tbl>
              <a:tblPr>
                <a:noFill/>
                <a:tableStyleId>{C058A741-00CA-4CCE-B4FB-67516673A5F1}</a:tableStyleId>
              </a:tblPr>
              <a:tblGrid>
                <a:gridCol w="4477025"/>
                <a:gridCol w="3192375"/>
              </a:tblGrid>
              <a:tr h="1927475">
                <a:tc>
                  <a:txBody>
                    <a:bodyPr>
                      <a:noAutofit/>
                    </a:bodyPr>
                    <a:lstStyle/>
                    <a:p>
                      <a:pPr indent="0" lvl="0" marL="0" marR="0" rtl="0">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1. </a:t>
                      </a:r>
                      <a:r>
                        <a:rPr lang="en" sz="2000">
                          <a:latin typeface="Helvetica Neue"/>
                          <a:ea typeface="Helvetica Neue"/>
                          <a:cs typeface="Helvetica Neue"/>
                          <a:sym typeface="Helvetica Neue"/>
                        </a:rPr>
                        <a:t>Gather the equipment</a:t>
                      </a:r>
                      <a:endParaRPr sz="2000">
                        <a:latin typeface="Helvetica Neue"/>
                        <a:ea typeface="Helvetica Neue"/>
                        <a:cs typeface="Helvetica Neue"/>
                        <a:sym typeface="Helvetica Neue"/>
                      </a:endParaRPr>
                    </a:p>
                    <a:p>
                      <a:pPr indent="-355600" lvl="0" marL="342900" rtl="0">
                        <a:spcBef>
                          <a:spcPts val="0"/>
                        </a:spcBef>
                        <a:spcAft>
                          <a:spcPts val="0"/>
                        </a:spcAft>
                        <a:buClr>
                          <a:schemeClr val="dk1"/>
                        </a:buClr>
                        <a:buSzPts val="2000"/>
                        <a:buFont typeface="Helvetica Neue"/>
                        <a:buChar char="●"/>
                      </a:pPr>
                      <a:r>
                        <a:rPr lang="en" sz="2000">
                          <a:latin typeface="Helvetica Neue"/>
                          <a:ea typeface="Helvetica Neue"/>
                          <a:cs typeface="Helvetica Neue"/>
                          <a:sym typeface="Helvetica Neue"/>
                        </a:rPr>
                        <a:t>Saucepan</a:t>
                      </a:r>
                      <a:endParaRPr sz="2000">
                        <a:latin typeface="Helvetica Neue"/>
                        <a:ea typeface="Helvetica Neue"/>
                        <a:cs typeface="Helvetica Neue"/>
                        <a:sym typeface="Helvetica Neue"/>
                      </a:endParaRPr>
                    </a:p>
                    <a:p>
                      <a:pPr indent="-355600" lvl="0" marL="342900" rtl="0">
                        <a:spcBef>
                          <a:spcPts val="0"/>
                        </a:spcBef>
                        <a:spcAft>
                          <a:spcPts val="0"/>
                        </a:spcAft>
                        <a:buClr>
                          <a:schemeClr val="dk1"/>
                        </a:buClr>
                        <a:buSzPts val="2000"/>
                        <a:buFont typeface="Helvetica Neue"/>
                        <a:buChar char="●"/>
                      </a:pPr>
                      <a:r>
                        <a:rPr lang="en" sz="2000">
                          <a:latin typeface="Helvetica Neue"/>
                          <a:ea typeface="Helvetica Neue"/>
                          <a:cs typeface="Helvetica Neue"/>
                          <a:sym typeface="Helvetica Neue"/>
                        </a:rPr>
                        <a:t>Chocolate</a:t>
                      </a:r>
                      <a:endParaRPr sz="2000">
                        <a:latin typeface="Helvetica Neue"/>
                        <a:ea typeface="Helvetica Neue"/>
                        <a:cs typeface="Helvetica Neue"/>
                        <a:sym typeface="Helvetica Neue"/>
                      </a:endParaRPr>
                    </a:p>
                  </a:txBody>
                  <a:tcPr marT="58100" marB="58100" marR="58100" marL="58100" anchor="ct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tc>
              </a:tr>
              <a:tr h="1590450">
                <a:tc>
                  <a:txBody>
                    <a:bodyPr>
                      <a:noAutofit/>
                    </a:bodyPr>
                    <a:lstStyle/>
                    <a:p>
                      <a:pPr indent="0" lvl="0" marL="0" marR="0" rtl="0">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2. </a:t>
                      </a:r>
                      <a:r>
                        <a:rPr lang="en" sz="2000">
                          <a:latin typeface="Helvetica Neue"/>
                          <a:ea typeface="Helvetica Neue"/>
                          <a:cs typeface="Helvetica Neue"/>
                          <a:sym typeface="Helvetica Neue"/>
                        </a:rPr>
                        <a:t>Observe the chocolate before.</a:t>
                      </a:r>
                      <a:endParaRPr sz="2000" u="none" cap="none" strike="noStrike">
                        <a:latin typeface="Helvetica Neue"/>
                        <a:ea typeface="Helvetica Neue"/>
                        <a:cs typeface="Helvetica Neue"/>
                        <a:sym typeface="Helvetica Neue"/>
                      </a:endParaRPr>
                    </a:p>
                  </a:txBody>
                  <a:tcPr marT="58100" marB="58100" marR="58100" marL="58100" anchor="ct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tc>
              </a:tr>
              <a:tr h="1282650">
                <a:tc>
                  <a:txBody>
                    <a:bodyPr>
                      <a:noAutofit/>
                    </a:bodyPr>
                    <a:lstStyle/>
                    <a:p>
                      <a:pPr indent="0" lvl="0" marL="0" marR="0" rtl="0">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3. </a:t>
                      </a:r>
                      <a:r>
                        <a:rPr lang="en" sz="2000">
                          <a:latin typeface="Helvetica Neue"/>
                          <a:ea typeface="Helvetica Neue"/>
                          <a:cs typeface="Helvetica Neue"/>
                          <a:sym typeface="Helvetica Neue"/>
                        </a:rPr>
                        <a:t>Place the chocolate in saucepan and heat.</a:t>
                      </a:r>
                      <a:endParaRPr sz="2000" u="none" cap="none" strike="noStrike">
                        <a:latin typeface="Helvetica Neue"/>
                        <a:ea typeface="Helvetica Neue"/>
                        <a:cs typeface="Helvetica Neue"/>
                        <a:sym typeface="Helvetica Neue"/>
                      </a:endParaRPr>
                    </a:p>
                  </a:txBody>
                  <a:tcPr marT="58100" marB="58100" marR="58100" marL="58100" anchor="ct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tc>
              </a:tr>
            </a:tbl>
          </a:graphicData>
        </a:graphic>
      </p:graphicFrame>
      <p:pic>
        <p:nvPicPr>
          <p:cNvPr id="195" name="Shape 195"/>
          <p:cNvPicPr preferRelativeResize="0"/>
          <p:nvPr/>
        </p:nvPicPr>
        <p:blipFill>
          <a:blip r:embed="rId4">
            <a:alphaModFix/>
          </a:blip>
          <a:stretch>
            <a:fillRect/>
          </a:stretch>
        </p:blipFill>
        <p:spPr>
          <a:xfrm>
            <a:off x="5662254" y="1752523"/>
            <a:ext cx="2220624" cy="1241699"/>
          </a:xfrm>
          <a:prstGeom prst="rect">
            <a:avLst/>
          </a:prstGeom>
          <a:noFill/>
          <a:ln>
            <a:noFill/>
          </a:ln>
          <a:effectLst>
            <a:outerShdw blurRad="57150" rotWithShape="0" algn="bl" dir="5400000" dist="19050">
              <a:srgbClr val="000000">
                <a:alpha val="50000"/>
              </a:srgbClr>
            </a:outerShdw>
          </a:effectLst>
        </p:spPr>
      </p:pic>
      <p:pic>
        <p:nvPicPr>
          <p:cNvPr id="196" name="Shape 196"/>
          <p:cNvPicPr preferRelativeResize="0"/>
          <p:nvPr/>
        </p:nvPicPr>
        <p:blipFill>
          <a:blip r:embed="rId5">
            <a:alphaModFix/>
          </a:blip>
          <a:stretch>
            <a:fillRect/>
          </a:stretch>
        </p:blipFill>
        <p:spPr>
          <a:xfrm>
            <a:off x="5917075" y="3679601"/>
            <a:ext cx="1710974" cy="1126382"/>
          </a:xfrm>
          <a:prstGeom prst="rect">
            <a:avLst/>
          </a:prstGeom>
          <a:noFill/>
          <a:ln>
            <a:noFill/>
          </a:ln>
        </p:spPr>
      </p:pic>
      <p:pic>
        <p:nvPicPr>
          <p:cNvPr id="197" name="Shape 197"/>
          <p:cNvPicPr preferRelativeResize="0"/>
          <p:nvPr/>
        </p:nvPicPr>
        <p:blipFill>
          <a:blip r:embed="rId6">
            <a:alphaModFix/>
          </a:blip>
          <a:stretch>
            <a:fillRect/>
          </a:stretch>
        </p:blipFill>
        <p:spPr>
          <a:xfrm>
            <a:off x="5917072" y="5062350"/>
            <a:ext cx="1710975" cy="113856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 name="Shape 201"/>
        <p:cNvGrpSpPr/>
        <p:nvPr/>
      </p:nvGrpSpPr>
      <p:grpSpPr>
        <a:xfrm>
          <a:off x="0" y="0"/>
          <a:ext cx="0" cy="0"/>
          <a:chOff x="0" y="0"/>
          <a:chExt cx="0" cy="0"/>
        </a:xfrm>
      </p:grpSpPr>
      <p:pic>
        <p:nvPicPr>
          <p:cNvPr id="202" name="Shape 202"/>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03" name="Shape 203"/>
          <p:cNvSpPr txBox="1"/>
          <p:nvPr/>
        </p:nvSpPr>
        <p:spPr>
          <a:xfrm>
            <a:off x="1143000" y="3154028"/>
            <a:ext cx="6858000" cy="1241700"/>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rgbClr val="000000"/>
              </a:buClr>
              <a:buSzPts val="1000"/>
              <a:buFont typeface="Arial"/>
              <a:buNone/>
            </a:pPr>
            <a:r>
              <a:t/>
            </a:r>
            <a:endParaRPr b="0" i="0" sz="1000" u="none" cap="none" strike="noStrike">
              <a:solidFill>
                <a:srgbClr val="585858"/>
              </a:solidFill>
              <a:latin typeface="Helvetica Neue"/>
              <a:ea typeface="Helvetica Neue"/>
              <a:cs typeface="Helvetica Neue"/>
              <a:sym typeface="Helvetica Neue"/>
            </a:endParaRPr>
          </a:p>
        </p:txBody>
      </p:sp>
      <p:graphicFrame>
        <p:nvGraphicFramePr>
          <p:cNvPr id="204" name="Shape 204"/>
          <p:cNvGraphicFramePr/>
          <p:nvPr/>
        </p:nvGraphicFramePr>
        <p:xfrm>
          <a:off x="737304" y="1485894"/>
          <a:ext cx="3000000" cy="3000000"/>
        </p:xfrm>
        <a:graphic>
          <a:graphicData uri="http://schemas.openxmlformats.org/drawingml/2006/table">
            <a:tbl>
              <a:tblPr>
                <a:noFill/>
                <a:tableStyleId>{C058A741-00CA-4CCE-B4FB-67516673A5F1}</a:tableStyleId>
              </a:tblPr>
              <a:tblGrid>
                <a:gridCol w="4105475"/>
                <a:gridCol w="3563925"/>
              </a:tblGrid>
              <a:tr h="2151800">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4. </a:t>
                      </a:r>
                      <a:r>
                        <a:rPr lang="en" sz="2000">
                          <a:latin typeface="Helvetica Neue"/>
                          <a:ea typeface="Helvetica Neue"/>
                          <a:cs typeface="Helvetica Neue"/>
                          <a:sym typeface="Helvetica Neue"/>
                        </a:rPr>
                        <a:t>Heat the chocolate</a:t>
                      </a:r>
                      <a:endParaRPr sz="2000" u="none" cap="none" strike="noStrike">
                        <a:latin typeface="Helvetica Neue"/>
                        <a:ea typeface="Helvetica Neue"/>
                        <a:cs typeface="Helvetica Neue"/>
                        <a:sym typeface="Helvetica Neue"/>
                      </a:endParaRPr>
                    </a:p>
                  </a:txBody>
                  <a:tcPr marT="58100" marB="58100" marR="58100" marL="58100"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noAutofit/>
                    </a:bodyPr>
                    <a:lstStyle/>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2648800">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5. </a:t>
                      </a:r>
                      <a:r>
                        <a:rPr lang="en" sz="2000">
                          <a:latin typeface="Helvetica Neue"/>
                          <a:ea typeface="Helvetica Neue"/>
                          <a:cs typeface="Helvetica Neue"/>
                          <a:sym typeface="Helvetica Neue"/>
                        </a:rPr>
                        <a:t>Predict what will happen if cold temperatures are applied to the chocolate liquid</a:t>
                      </a:r>
                      <a:endParaRPr sz="2000" u="none" cap="none" strike="noStrike">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sz="2000">
                        <a:latin typeface="Helvetica Neue"/>
                        <a:ea typeface="Helvetica Neue"/>
                        <a:cs typeface="Helvetica Neue"/>
                        <a:sym typeface="Helvetica Neue"/>
                      </a:endParaRPr>
                    </a:p>
                  </a:txBody>
                  <a:tcPr marT="58100" marB="58100" marR="58100" marL="58100"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noAutofit/>
                    </a:bodyPr>
                    <a:lstStyle/>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bl>
          </a:graphicData>
        </a:graphic>
      </p:graphicFrame>
      <p:sp>
        <p:nvSpPr>
          <p:cNvPr id="205" name="Shape 205"/>
          <p:cNvSpPr txBox="1"/>
          <p:nvPr/>
        </p:nvSpPr>
        <p:spPr>
          <a:xfrm>
            <a:off x="622486" y="3195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Worked Example</a:t>
            </a:r>
            <a:endParaRPr b="1" i="0" sz="4200" u="none" cap="none" strike="noStrike">
              <a:solidFill>
                <a:srgbClr val="08D0C4"/>
              </a:solidFill>
              <a:latin typeface="Helvetica Neue"/>
              <a:ea typeface="Helvetica Neue"/>
              <a:cs typeface="Helvetica Neue"/>
              <a:sym typeface="Helvetica Neue"/>
            </a:endParaRPr>
          </a:p>
        </p:txBody>
      </p:sp>
      <p:pic>
        <p:nvPicPr>
          <p:cNvPr id="206" name="Shape 206"/>
          <p:cNvPicPr preferRelativeResize="0"/>
          <p:nvPr/>
        </p:nvPicPr>
        <p:blipFill>
          <a:blip r:embed="rId4">
            <a:alphaModFix/>
          </a:blip>
          <a:stretch>
            <a:fillRect/>
          </a:stretch>
        </p:blipFill>
        <p:spPr>
          <a:xfrm>
            <a:off x="5530593" y="1769774"/>
            <a:ext cx="2078418" cy="1384250"/>
          </a:xfrm>
          <a:prstGeom prst="rect">
            <a:avLst/>
          </a:prstGeom>
          <a:noFill/>
          <a:ln>
            <a:noFill/>
          </a:ln>
        </p:spPr>
      </p:pic>
      <p:pic>
        <p:nvPicPr>
          <p:cNvPr id="207" name="Shape 207"/>
          <p:cNvPicPr preferRelativeResize="0"/>
          <p:nvPr/>
        </p:nvPicPr>
        <p:blipFill>
          <a:blip r:embed="rId5">
            <a:alphaModFix/>
          </a:blip>
          <a:stretch>
            <a:fillRect/>
          </a:stretch>
        </p:blipFill>
        <p:spPr>
          <a:xfrm>
            <a:off x="5899474" y="3891400"/>
            <a:ext cx="1340650" cy="17518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1" name="Shape 211"/>
        <p:cNvGrpSpPr/>
        <p:nvPr/>
      </p:nvGrpSpPr>
      <p:grpSpPr>
        <a:xfrm>
          <a:off x="0" y="0"/>
          <a:ext cx="0" cy="0"/>
          <a:chOff x="0" y="0"/>
          <a:chExt cx="0" cy="0"/>
        </a:xfrm>
      </p:grpSpPr>
      <p:pic>
        <p:nvPicPr>
          <p:cNvPr id="212" name="Shape 212"/>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13" name="Shape 213"/>
          <p:cNvSpPr txBox="1"/>
          <p:nvPr/>
        </p:nvSpPr>
        <p:spPr>
          <a:xfrm>
            <a:off x="6224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Checks for understanding</a:t>
            </a:r>
            <a:endParaRPr b="1" i="0" sz="4200" u="none" cap="none" strike="noStrike">
              <a:solidFill>
                <a:srgbClr val="08D0C4"/>
              </a:solidFill>
              <a:latin typeface="Helvetica Neue"/>
              <a:ea typeface="Helvetica Neue"/>
              <a:cs typeface="Helvetica Neue"/>
              <a:sym typeface="Helvetica Neue"/>
            </a:endParaRPr>
          </a:p>
        </p:txBody>
      </p:sp>
      <p:sp>
        <p:nvSpPr>
          <p:cNvPr id="214" name="Shape 214"/>
          <p:cNvSpPr txBox="1"/>
          <p:nvPr/>
        </p:nvSpPr>
        <p:spPr>
          <a:xfrm>
            <a:off x="412125" y="1935125"/>
            <a:ext cx="8705400" cy="3684600"/>
          </a:xfrm>
          <a:prstGeom prst="rect">
            <a:avLst/>
          </a:prstGeom>
          <a:noFill/>
          <a:ln>
            <a:noFill/>
          </a:ln>
        </p:spPr>
        <p:txBody>
          <a:bodyPr anchorCtr="0" anchor="ctr"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i="1" lang="en" sz="2500">
                <a:solidFill>
                  <a:schemeClr val="dk1"/>
                </a:solidFill>
                <a:latin typeface="Helvetica Neue"/>
                <a:ea typeface="Helvetica Neue"/>
                <a:cs typeface="Helvetica Neue"/>
                <a:sym typeface="Helvetica Neue"/>
              </a:rPr>
              <a:t>What happened to the object when heat was applied? What changed?</a:t>
            </a:r>
            <a:endParaRPr b="1" i="1" sz="25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1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1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1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i="1" sz="24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i="1" sz="1000">
              <a:solidFill>
                <a:schemeClr val="dk1"/>
              </a:solidFill>
              <a:latin typeface="Helvetica Neue"/>
              <a:ea typeface="Helvetica Neue"/>
              <a:cs typeface="Helvetica Neue"/>
              <a:sym typeface="Helvetica Neue"/>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 name="Shape 218"/>
        <p:cNvGrpSpPr/>
        <p:nvPr/>
      </p:nvGrpSpPr>
      <p:grpSpPr>
        <a:xfrm>
          <a:off x="0" y="0"/>
          <a:ext cx="0" cy="0"/>
          <a:chOff x="0" y="0"/>
          <a:chExt cx="0" cy="0"/>
        </a:xfrm>
      </p:grpSpPr>
      <p:pic>
        <p:nvPicPr>
          <p:cNvPr id="219" name="Shape 219"/>
          <p:cNvPicPr preferRelativeResize="0"/>
          <p:nvPr/>
        </p:nvPicPr>
        <p:blipFill rotWithShape="1">
          <a:blip r:embed="rId3">
            <a:alphaModFix/>
          </a:blip>
          <a:srcRect b="0" l="0" r="0" t="0"/>
          <a:stretch/>
        </p:blipFill>
        <p:spPr>
          <a:xfrm>
            <a:off x="0" y="0"/>
            <a:ext cx="1710963" cy="858825"/>
          </a:xfrm>
          <a:prstGeom prst="rect">
            <a:avLst/>
          </a:prstGeom>
          <a:noFill/>
          <a:ln>
            <a:noFill/>
          </a:ln>
        </p:spPr>
      </p:pic>
      <p:graphicFrame>
        <p:nvGraphicFramePr>
          <p:cNvPr id="220" name="Shape 220"/>
          <p:cNvGraphicFramePr/>
          <p:nvPr/>
        </p:nvGraphicFramePr>
        <p:xfrm>
          <a:off x="737326" y="1485888"/>
          <a:ext cx="3000000" cy="3000000"/>
        </p:xfrm>
        <a:graphic>
          <a:graphicData uri="http://schemas.openxmlformats.org/drawingml/2006/table">
            <a:tbl>
              <a:tblPr>
                <a:noFill/>
                <a:tableStyleId>{C058A741-00CA-4CCE-B4FB-67516673A5F1}</a:tableStyleId>
              </a:tblPr>
              <a:tblGrid>
                <a:gridCol w="4326225"/>
                <a:gridCol w="3343175"/>
              </a:tblGrid>
              <a:tr h="1576800">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1.</a:t>
                      </a:r>
                      <a:r>
                        <a:rPr lang="en" sz="2000" u="none" cap="none" strike="noStrike">
                          <a:latin typeface="Helvetica Neue"/>
                          <a:ea typeface="Helvetica Neue"/>
                          <a:cs typeface="Helvetica Neue"/>
                          <a:sym typeface="Helvetica Neue"/>
                        </a:rPr>
                        <a:t> </a:t>
                      </a:r>
                      <a:r>
                        <a:rPr lang="en" sz="2000">
                          <a:latin typeface="Helvetica Neue"/>
                          <a:ea typeface="Helvetica Neue"/>
                          <a:cs typeface="Helvetica Neue"/>
                          <a:sym typeface="Helvetica Neue"/>
                        </a:rPr>
                        <a:t>Drag the blocks to the workspace:</a:t>
                      </a:r>
                      <a:endParaRPr sz="2000">
                        <a:latin typeface="Helvetica Neue"/>
                        <a:ea typeface="Helvetica Neue"/>
                        <a:cs typeface="Helvetica Neue"/>
                        <a:sym typeface="Helvetica Neue"/>
                      </a:endParaRPr>
                    </a:p>
                    <a:p>
                      <a:pPr indent="-355600" lvl="0" marL="342900" rtl="0">
                        <a:spcBef>
                          <a:spcPts val="0"/>
                        </a:spcBef>
                        <a:spcAft>
                          <a:spcPts val="0"/>
                        </a:spcAft>
                        <a:buClr>
                          <a:schemeClr val="dk1"/>
                        </a:buClr>
                        <a:buSzPts val="2000"/>
                        <a:buFont typeface="Helvetica Neue"/>
                        <a:buChar char="●"/>
                      </a:pPr>
                      <a:r>
                        <a:rPr lang="en" sz="2000">
                          <a:latin typeface="Helvetica Neue"/>
                          <a:ea typeface="Helvetica Neue"/>
                          <a:cs typeface="Helvetica Neue"/>
                          <a:sym typeface="Helvetica Neue"/>
                        </a:rPr>
                        <a:t>Camera block</a:t>
                      </a:r>
                      <a:endParaRPr sz="2000">
                        <a:latin typeface="Helvetica Neue"/>
                        <a:ea typeface="Helvetica Neue"/>
                        <a:cs typeface="Helvetica Neue"/>
                        <a:sym typeface="Helvetica Neue"/>
                      </a:endParaRPr>
                    </a:p>
                    <a:p>
                      <a:pPr indent="-355600" lvl="0" marL="342900" rtl="0">
                        <a:spcBef>
                          <a:spcPts val="0"/>
                        </a:spcBef>
                        <a:spcAft>
                          <a:spcPts val="0"/>
                        </a:spcAft>
                        <a:buClr>
                          <a:schemeClr val="dk1"/>
                        </a:buClr>
                        <a:buSzPts val="2000"/>
                        <a:buFont typeface="Helvetica Neue"/>
                        <a:buChar char="●"/>
                      </a:pPr>
                      <a:r>
                        <a:rPr lang="en" sz="2000">
                          <a:latin typeface="Helvetica Neue"/>
                          <a:ea typeface="Helvetica Neue"/>
                          <a:cs typeface="Helvetica Neue"/>
                          <a:sym typeface="Helvetica Neue"/>
                        </a:rPr>
                        <a:t>Time trigger block x 5</a:t>
                      </a:r>
                      <a:endParaRPr sz="2000">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r h="1591550">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2. </a:t>
                      </a:r>
                      <a:r>
                        <a:rPr lang="en" sz="2000">
                          <a:latin typeface="Helvetica Neue"/>
                          <a:ea typeface="Helvetica Neue"/>
                          <a:cs typeface="Helvetica Neue"/>
                          <a:sym typeface="Helvetica Neue"/>
                        </a:rPr>
                        <a:t>Set the time trigger blocks to one minute apart from each other.</a:t>
                      </a:r>
                      <a:endParaRPr sz="2000" u="none" cap="none" strike="noStrike">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r h="1632275">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3.</a:t>
                      </a:r>
                      <a:r>
                        <a:rPr lang="en" sz="2000" u="none" cap="none" strike="noStrike">
                          <a:latin typeface="Helvetica Neue"/>
                          <a:ea typeface="Helvetica Neue"/>
                          <a:cs typeface="Helvetica Neue"/>
                          <a:sym typeface="Helvetica Neue"/>
                        </a:rPr>
                        <a:t> </a:t>
                      </a:r>
                      <a:r>
                        <a:rPr lang="en" sz="2000">
                          <a:latin typeface="Helvetica Neue"/>
                          <a:ea typeface="Helvetica Neue"/>
                          <a:cs typeface="Helvetica Neue"/>
                          <a:sym typeface="Helvetica Neue"/>
                        </a:rPr>
                        <a:t>Connect the blocks - all time trigger blocks into the camera block.</a:t>
                      </a:r>
                      <a:endParaRPr sz="2000" u="none" cap="none" strike="noStrike">
                        <a:latin typeface="Arial"/>
                        <a:ea typeface="Arial"/>
                        <a:cs typeface="Arial"/>
                        <a:sym typeface="Arial"/>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bl>
          </a:graphicData>
        </a:graphic>
      </p:graphicFrame>
      <p:sp>
        <p:nvSpPr>
          <p:cNvPr id="221" name="Shape 221"/>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Challenge 1</a:t>
            </a:r>
            <a:endParaRPr b="1" i="0" sz="4200" u="none" cap="none" strike="noStrike">
              <a:solidFill>
                <a:srgbClr val="08D0C4"/>
              </a:solidFill>
              <a:latin typeface="Helvetica Neue"/>
              <a:ea typeface="Helvetica Neue"/>
              <a:cs typeface="Helvetica Neue"/>
              <a:sym typeface="Helvetica Neue"/>
            </a:endParaRPr>
          </a:p>
        </p:txBody>
      </p:sp>
      <p:pic>
        <p:nvPicPr>
          <p:cNvPr id="222" name="Shape 222"/>
          <p:cNvPicPr preferRelativeResize="0"/>
          <p:nvPr/>
        </p:nvPicPr>
        <p:blipFill>
          <a:blip r:embed="rId4">
            <a:alphaModFix/>
          </a:blip>
          <a:stretch>
            <a:fillRect/>
          </a:stretch>
        </p:blipFill>
        <p:spPr>
          <a:xfrm>
            <a:off x="5956363" y="3186125"/>
            <a:ext cx="1447800" cy="1400175"/>
          </a:xfrm>
          <a:prstGeom prst="rect">
            <a:avLst/>
          </a:prstGeom>
          <a:noFill/>
          <a:ln>
            <a:noFill/>
          </a:ln>
        </p:spPr>
      </p:pic>
      <p:pic>
        <p:nvPicPr>
          <p:cNvPr id="223" name="Shape 223"/>
          <p:cNvPicPr preferRelativeResize="0"/>
          <p:nvPr/>
        </p:nvPicPr>
        <p:blipFill>
          <a:blip r:embed="rId5">
            <a:alphaModFix/>
          </a:blip>
          <a:stretch>
            <a:fillRect/>
          </a:stretch>
        </p:blipFill>
        <p:spPr>
          <a:xfrm>
            <a:off x="6118075" y="4719000"/>
            <a:ext cx="1124398" cy="1400175"/>
          </a:xfrm>
          <a:prstGeom prst="rect">
            <a:avLst/>
          </a:prstGeom>
          <a:noFill/>
          <a:ln>
            <a:noFill/>
          </a:ln>
        </p:spPr>
      </p:pic>
      <p:pic>
        <p:nvPicPr>
          <p:cNvPr id="224" name="Shape 224"/>
          <p:cNvPicPr preferRelativeResize="0"/>
          <p:nvPr/>
        </p:nvPicPr>
        <p:blipFill>
          <a:blip r:embed="rId6">
            <a:alphaModFix/>
          </a:blip>
          <a:stretch>
            <a:fillRect/>
          </a:stretch>
        </p:blipFill>
        <p:spPr>
          <a:xfrm>
            <a:off x="5665087" y="1794450"/>
            <a:ext cx="2030376" cy="8588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