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2" r:id="rId5"/>
    <p:sldMasterId id="2147483683" r:id="rId6"/>
    <p:sldMasterId id="2147483684"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Lst>
  <p:sldSz cy="6858000" cx="9144000"/>
  <p:notesSz cx="6858000" cy="9144000"/>
  <p:embeddedFontLst>
    <p:embeddedFont>
      <p:font typeface="Helvetica Neue"/>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556">
          <p15:clr>
            <a:srgbClr val="A4A3A4"/>
          </p15:clr>
        </p15:guide>
        <p15:guide id="2" pos="5204">
          <p15:clr>
            <a:srgbClr val="A4A3A4"/>
          </p15:clr>
        </p15:guide>
        <p15:guide id="3" orient="horz" pos="4046">
          <p15:clr>
            <a:srgbClr val="A4A3A4"/>
          </p15:clr>
        </p15:guide>
        <p15:guide id="4" orient="horz" pos="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C9B84C06-6616-4E64-BAAC-960FB0FC9B4A}">
  <a:tblStyle styleId="{C9B84C06-6616-4E64-BAAC-960FB0FC9B4A}"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556"/>
        <p:guide pos="5204"/>
        <p:guide pos="4046" orient="horz"/>
        <p:guide pos="84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font" Target="fonts/HelveticaNeue-regular.fntdata"/><Relationship Id="rId23" Type="http://schemas.openxmlformats.org/officeDocument/2006/relationships/slide" Target="slides/slide15.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HelveticaNeue-italic.fntdata"/><Relationship Id="rId25" Type="http://schemas.openxmlformats.org/officeDocument/2006/relationships/font" Target="fonts/HelveticaNeue-bold.fntdata"/><Relationship Id="rId27" Type="http://schemas.openxmlformats.org/officeDocument/2006/relationships/font" Target="fonts/HelveticaNeue-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Shape 15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Shape 238"/>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Shape 24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5" name="Shape 245"/>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1 - Debug it</a:t>
            </a:r>
            <a:r>
              <a:rPr lang="en" sz="1800">
                <a:solidFill>
                  <a:schemeClr val="dk1"/>
                </a:solidFill>
                <a:latin typeface="Helvetica Neue"/>
                <a:ea typeface="Helvetica Neue"/>
                <a:cs typeface="Helvetica Neue"/>
                <a:sym typeface="Helvetica Neue"/>
              </a:rPr>
              <a:t>: Enable students to identify, work through and overcome difficulties and misconceptions.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 </a:t>
            </a:r>
            <a:r>
              <a:rPr i="1" lang="en" sz="1800">
                <a:solidFill>
                  <a:schemeClr val="dk1"/>
                </a:solidFill>
                <a:latin typeface="Helvetica Neue"/>
                <a:ea typeface="Helvetica Neue"/>
                <a:cs typeface="Helvetica Neue"/>
                <a:sym typeface="Helvetica Neue"/>
              </a:rPr>
              <a:t>T</a:t>
            </a:r>
            <a:r>
              <a:rPr i="1" lang="en" sz="1800">
                <a:solidFill>
                  <a:schemeClr val="dk1"/>
                </a:solidFill>
                <a:latin typeface="Helvetica Neue"/>
                <a:ea typeface="Helvetica Neue"/>
                <a:cs typeface="Helvetica Neue"/>
                <a:sym typeface="Helvetica Neue"/>
              </a:rPr>
              <a:t>eacher says, “The reason the Sound Player isn’t working is because it needs to be turned on. It’s not turned on automatically by the Filter function because the Sound Player respond to Boolean True or False.. Let’s find the Toggle function from the Toolbox and add it.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Teacher says, “When the value of the Light Sensor is ‘0’ it will turn on the RGB LED and sound the alert. Can you think of another way to achieve the same result?”</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i="1"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Shape 25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Shape 255"/>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t>Challenge 2 -</a:t>
            </a:r>
            <a:r>
              <a:rPr lang="en" sz="1800"/>
              <a:t> </a:t>
            </a:r>
            <a:r>
              <a:rPr i="1" lang="en" sz="1800">
                <a:solidFill>
                  <a:schemeClr val="dk1"/>
                </a:solidFill>
                <a:latin typeface="Helvetica Neue"/>
                <a:ea typeface="Helvetica Neue"/>
                <a:cs typeface="Helvetica Neue"/>
                <a:sym typeface="Helvetica Neue"/>
              </a:rPr>
              <a:t>Design a smart lighting system that responds to the amount of light in the environment, has a mock occupancy sensor and a alert.</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7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Teacher says, “Which of these blocks are inputs and outputs… how do you know?”We are going to explore another way to create a smart lighting system that dims automatically, has a mock occupancy sensor and an alert which could be useful if we wanted to know if someone was in the classroom when they shouldn’t be.”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Teacher says, “Okay, notice here that the RGB LED  is the only output affected by the value of the Light Sensor. Why is that? (It’s because in this system the Buzzer respond to Boolean true / false not the various values of the Light Sensor). How can we make a system that turns on the RGB LED and sounds the Buzzer when someone is near?”</a:t>
            </a:r>
            <a:endParaRPr b="1"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(The filter values may need to be adjusted depending on the amount of light in the classroom.) Teacher says, “Adding the Filter function will turn the RGB LED on but not the Buzzer… do you remember why? What block could we add to turn on the Buzzer?”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2" name="Shape 272"/>
        <p:cNvGrpSpPr/>
        <p:nvPr/>
      </p:nvGrpSpPr>
      <p:grpSpPr>
        <a:xfrm>
          <a:off x="0" y="0"/>
          <a:ext cx="0" cy="0"/>
          <a:chOff x="0" y="0"/>
          <a:chExt cx="0" cy="0"/>
        </a:xfrm>
      </p:grpSpPr>
      <p:sp>
        <p:nvSpPr>
          <p:cNvPr id="273" name="Shape 27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4" name="Shape 274"/>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rPr>
              <a:t>Challenge 2 -</a:t>
            </a:r>
            <a:r>
              <a:rPr lang="en" sz="1800">
                <a:solidFill>
                  <a:schemeClr val="dk1"/>
                </a:solidFill>
              </a:rPr>
              <a:t> </a:t>
            </a:r>
            <a:r>
              <a:rPr i="1" lang="en" sz="1800">
                <a:solidFill>
                  <a:schemeClr val="dk1"/>
                </a:solidFill>
                <a:latin typeface="Helvetica Neue"/>
                <a:ea typeface="Helvetica Neue"/>
                <a:cs typeface="Helvetica Neue"/>
                <a:sym typeface="Helvetica Neue"/>
              </a:rPr>
              <a:t>Design a smart lighting system that responds to the amount of light in the environment, has a mock occupancy sensor and a alert.</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7 minutes</a:t>
            </a:r>
            <a:endParaRPr b="1" sz="1800"/>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4. </a:t>
            </a:r>
            <a:r>
              <a:rPr i="1" lang="en" sz="1800">
                <a:solidFill>
                  <a:schemeClr val="dk1"/>
                </a:solidFill>
                <a:latin typeface="Helvetica Neue"/>
                <a:ea typeface="Helvetica Neue"/>
                <a:cs typeface="Helvetica Neue"/>
                <a:sym typeface="Helvetica Neue"/>
              </a:rPr>
              <a:t>Teacher says, “Let’s try the On/Off block. This turns sensors into buttons. That’s helpful to know when we are connecting to outputs (like Buzzer/Sound Player) that respond to Boolean true/false.”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5.</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Teacher says, “Let’s try the system… Does it work? Can you explain each step of the system? For example, The Light Sensor detects the amount of light in the environment… the data is conveyed through the Filter function which says only values between 0-30 turn the system on….”</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i="1"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1" name="Shape 281"/>
        <p:cNvGrpSpPr/>
        <p:nvPr/>
      </p:nvGrpSpPr>
      <p:grpSpPr>
        <a:xfrm>
          <a:off x="0" y="0"/>
          <a:ext cx="0" cy="0"/>
          <a:chOff x="0" y="0"/>
          <a:chExt cx="0" cy="0"/>
        </a:xfrm>
      </p:grpSpPr>
      <p:sp>
        <p:nvSpPr>
          <p:cNvPr id="282" name="Shape 2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3" name="Shape 28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8" name="Shape 288"/>
        <p:cNvGrpSpPr/>
        <p:nvPr/>
      </p:nvGrpSpPr>
      <p:grpSpPr>
        <a:xfrm>
          <a:off x="0" y="0"/>
          <a:ext cx="0" cy="0"/>
          <a:chOff x="0" y="0"/>
          <a:chExt cx="0" cy="0"/>
        </a:xfrm>
      </p:grpSpPr>
      <p:sp>
        <p:nvSpPr>
          <p:cNvPr id="289" name="Shape 28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0" name="Shape 290"/>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Tidy Up/Exit Ticket: </a:t>
            </a:r>
            <a:r>
              <a:rPr lang="en" sz="1800">
                <a:solidFill>
                  <a:schemeClr val="dk1"/>
                </a:solidFill>
                <a:latin typeface="Helvetica Neue"/>
                <a:ea typeface="Helvetica Neue"/>
                <a:cs typeface="Helvetica Neue"/>
                <a:sym typeface="Helvetica Neue"/>
              </a:rPr>
              <a:t>Reinforcing the learning objectives of the lesson, students can reflect on key takeaways by completing and submitting an exit ticket.</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4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1800">
              <a:solidFill>
                <a:schemeClr val="dk1"/>
              </a:solidFill>
            </a:endParaRPr>
          </a:p>
          <a:p>
            <a:pPr indent="0" lvl="0" marL="0" rtl="0">
              <a:spcBef>
                <a:spcPts val="0"/>
              </a:spcBef>
              <a:spcAft>
                <a:spcPts val="0"/>
              </a:spcAft>
              <a:buClr>
                <a:schemeClr val="dk1"/>
              </a:buClr>
              <a:buSzPts val="1100"/>
              <a:buFont typeface="Arial"/>
              <a:buNone/>
            </a:pPr>
            <a:r>
              <a:t/>
            </a:r>
            <a:endParaRPr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Shape 158"/>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Warm-Up</a:t>
            </a:r>
            <a:endParaRPr b="1"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Objective: </a:t>
            </a:r>
            <a:r>
              <a:rPr lang="en" sz="1800">
                <a:solidFill>
                  <a:schemeClr val="dk1"/>
                </a:solidFill>
                <a:latin typeface="Helvetica Neue"/>
                <a:ea typeface="Helvetica Neue"/>
                <a:cs typeface="Helvetica Neue"/>
                <a:sym typeface="Helvetica Neue"/>
              </a:rPr>
              <a:t>Students investigate smart city grids and their benefits.  </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Procedures: </a:t>
            </a:r>
            <a:r>
              <a:rPr lang="en" sz="1800">
                <a:solidFill>
                  <a:schemeClr val="dk1"/>
                </a:solidFill>
                <a:latin typeface="Helvetica Neue"/>
                <a:ea typeface="Helvetica Neue"/>
                <a:cs typeface="Helvetica Neue"/>
                <a:sym typeface="Helvetica Neue"/>
              </a:rPr>
              <a:t> In small teams, students identify what they know and what they want to know on the topic of smart grids. Students may want to know real world examples, facts and or the benefits/downsides of smart grids. Recording the information in the second column, students use it to guide internet searching or to identify useful texts (in the classroom/library). Students complete the final column with the information they learned while researching. To guide students’ research, the teacher can provide the class with inquiry questions in column 2. All information is recorded in a </a:t>
            </a:r>
            <a:r>
              <a:rPr b="1" lang="en" sz="1800">
                <a:solidFill>
                  <a:schemeClr val="dk1"/>
                </a:solidFill>
                <a:latin typeface="Helvetica Neue"/>
                <a:ea typeface="Helvetica Neue"/>
                <a:cs typeface="Helvetica Neue"/>
                <a:sym typeface="Helvetica Neue"/>
              </a:rPr>
              <a:t>K-W-L</a:t>
            </a:r>
            <a:r>
              <a:rPr lang="en" sz="1800">
                <a:solidFill>
                  <a:schemeClr val="dk1"/>
                </a:solidFill>
                <a:latin typeface="Helvetica Neue"/>
                <a:ea typeface="Helvetica Neue"/>
                <a:cs typeface="Helvetica Neue"/>
                <a:sym typeface="Helvetica Neue"/>
              </a:rPr>
              <a:t> chart in student workbooks or as a whole class when students share. Students share group findings to close out the warm-up. </a:t>
            </a:r>
            <a:endParaRPr i="0" sz="1800" u="none" cap="none" strike="noStrike">
              <a:solidFill>
                <a:srgbClr val="000000"/>
              </a:solidFill>
              <a:latin typeface="Helvetica Neue"/>
              <a:ea typeface="Helvetica Neue"/>
              <a:cs typeface="Helvetica Neue"/>
              <a:sym typeface="Helvetica Neue"/>
            </a:endParaRPr>
          </a:p>
        </p:txBody>
      </p:sp>
      <p:sp>
        <p:nvSpPr>
          <p:cNvPr id="159" name="Shape 15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6" name="Shape 166"/>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Mini-lesson</a:t>
            </a:r>
            <a:endParaRPr b="1"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Time:</a:t>
            </a:r>
            <a:r>
              <a:rPr lang="en" sz="1800">
                <a:solidFill>
                  <a:schemeClr val="dk1"/>
                </a:solidFill>
                <a:latin typeface="Helvetica Neue"/>
                <a:ea typeface="Helvetica Neue"/>
                <a:cs typeface="Helvetica Neue"/>
                <a:sym typeface="Helvetica Neue"/>
              </a:rPr>
              <a:t> 8 minutes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Objective: </a:t>
            </a:r>
            <a:r>
              <a:rPr lang="en" sz="1800">
                <a:solidFill>
                  <a:schemeClr val="dk1"/>
                </a:solidFill>
                <a:latin typeface="Helvetica Neue"/>
                <a:ea typeface="Helvetica Neue"/>
                <a:cs typeface="Helvetica Neue"/>
                <a:sym typeface="Helvetica Neue"/>
              </a:rPr>
              <a:t>Students learn about smart lighting grids and what makes them energy efficient.</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Procedures: </a:t>
            </a:r>
            <a:r>
              <a:rPr lang="en" sz="1800">
                <a:solidFill>
                  <a:schemeClr val="dk1"/>
                </a:solidFill>
                <a:latin typeface="Helvetica Neue"/>
                <a:ea typeface="Helvetica Neue"/>
                <a:cs typeface="Helvetica Neue"/>
                <a:sym typeface="Helvetica Neue"/>
              </a:rPr>
              <a:t>With a focus on smart lighting grids, the teacher reiterates key learnings from the warm-up. The teacher looks to establish the importance of electricity to our lives. The teacher might say something like: </a:t>
            </a:r>
            <a:r>
              <a:rPr i="1" lang="en" sz="1800">
                <a:solidFill>
                  <a:schemeClr val="dk1"/>
                </a:solidFill>
                <a:latin typeface="Helvetica Neue"/>
                <a:ea typeface="Helvetica Neue"/>
                <a:cs typeface="Helvetica Neue"/>
                <a:sym typeface="Helvetica Neue"/>
              </a:rPr>
              <a:t>how is electricity used in this classroom, in your home, in our city? </a:t>
            </a:r>
            <a:r>
              <a:rPr lang="en" sz="1800">
                <a:solidFill>
                  <a:schemeClr val="dk1"/>
                </a:solidFill>
                <a:latin typeface="Helvetica Neue"/>
                <a:ea typeface="Helvetica Neue"/>
                <a:cs typeface="Helvetica Neue"/>
                <a:sym typeface="Helvetica Neue"/>
              </a:rPr>
              <a:t>The teacher then compares a smart lighting system with a typical lighting systems (used in some classrooms, homes and cities today). Through the example, the teacher mentions three important facts about smart lighting: 1) sm</a:t>
            </a:r>
            <a:r>
              <a:rPr lang="en" sz="1800">
                <a:solidFill>
                  <a:srgbClr val="222222"/>
                </a:solidFill>
                <a:highlight>
                  <a:srgbClr val="FFFFFF"/>
                </a:highlight>
                <a:latin typeface="Helvetica Neue"/>
                <a:ea typeface="Helvetica Neue"/>
                <a:cs typeface="Helvetica Neue"/>
                <a:sym typeface="Helvetica Neue"/>
              </a:rPr>
              <a:t>art lighting is a </a:t>
            </a:r>
            <a:r>
              <a:rPr i="1" lang="en" sz="1800">
                <a:solidFill>
                  <a:srgbClr val="222222"/>
                </a:solidFill>
                <a:highlight>
                  <a:srgbClr val="FFFFFF"/>
                </a:highlight>
                <a:latin typeface="Helvetica Neue"/>
                <a:ea typeface="Helvetica Neue"/>
                <a:cs typeface="Helvetica Neue"/>
                <a:sym typeface="Helvetica Neue"/>
              </a:rPr>
              <a:t>smart</a:t>
            </a:r>
            <a:r>
              <a:rPr lang="en" sz="1800">
                <a:solidFill>
                  <a:srgbClr val="222222"/>
                </a:solidFill>
                <a:highlight>
                  <a:srgbClr val="FFFFFF"/>
                </a:highlight>
                <a:latin typeface="Helvetica Neue"/>
                <a:ea typeface="Helvetica Neue"/>
                <a:cs typeface="Helvetica Neue"/>
                <a:sym typeface="Helvetica Neue"/>
              </a:rPr>
              <a:t> because it is designed for to be energy efficient; 2) the use of automatic light dimming and; 3) daylight and occupancy sensors reduce energy consumption. </a:t>
            </a:r>
            <a:endParaRPr sz="1800">
              <a:latin typeface="Helvetica Neue"/>
              <a:ea typeface="Helvetica Neue"/>
              <a:cs typeface="Helvetica Neue"/>
              <a:sym typeface="Helvetica Neue"/>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Shape 176"/>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rPr b="1" lang="en" sz="1800">
                <a:solidFill>
                  <a:schemeClr val="dk1"/>
                </a:solidFill>
              </a:rPr>
              <a:t>Mini-lesson - </a:t>
            </a:r>
            <a:r>
              <a:rPr lang="en" sz="1800">
                <a:solidFill>
                  <a:schemeClr val="dk1"/>
                </a:solidFill>
              </a:rPr>
              <a:t>Keywords</a:t>
            </a:r>
            <a:endParaRPr sz="1800">
              <a:solidFill>
                <a:schemeClr val="dk1"/>
              </a:solidFill>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rPr>
              <a:t>Time: </a:t>
            </a:r>
            <a:r>
              <a:rPr lang="en" sz="1800">
                <a:solidFill>
                  <a:schemeClr val="dk1"/>
                </a:solidFill>
              </a:rPr>
              <a:t>2 minutes</a:t>
            </a:r>
            <a:endParaRPr sz="1800">
              <a:solidFill>
                <a:schemeClr val="dk1"/>
              </a:solidFill>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rPr>
              <a:t>Procedures</a:t>
            </a:r>
            <a:r>
              <a:rPr lang="en" sz="1800">
                <a:solidFill>
                  <a:schemeClr val="dk1"/>
                </a:solidFill>
              </a:rPr>
              <a:t>: Students match or define keywords in their workbooks. </a:t>
            </a:r>
            <a:endParaRPr sz="1800">
              <a:solidFill>
                <a:schemeClr val="dk1"/>
              </a:solidFill>
            </a:endParaRPr>
          </a:p>
          <a:p>
            <a:pPr indent="0" lvl="0" marL="0" marR="0" rtl="0" algn="l">
              <a:lnSpc>
                <a:spcPct val="100000"/>
              </a:lnSpc>
              <a:spcBef>
                <a:spcPts val="0"/>
              </a:spcBef>
              <a:spcAft>
                <a:spcPts val="0"/>
              </a:spcAft>
              <a:buClr>
                <a:srgbClr val="000000"/>
              </a:buClr>
              <a:buSzPts val="1100"/>
              <a:buFont typeface="Arial"/>
              <a:buNone/>
            </a:pPr>
            <a:r>
              <a:t/>
            </a:r>
            <a:endParaRPr sz="1200"/>
          </a:p>
        </p:txBody>
      </p:sp>
      <p:sp>
        <p:nvSpPr>
          <p:cNvPr id="177" name="Shape 17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Shape 18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Shape 184"/>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Checks for Understanding </a:t>
            </a:r>
            <a:endParaRPr b="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Time: </a:t>
            </a:r>
            <a:r>
              <a:rPr lang="en" sz="1800">
                <a:latin typeface="Helvetica Neue"/>
                <a:ea typeface="Helvetica Neue"/>
                <a:cs typeface="Helvetica Neue"/>
                <a:sym typeface="Helvetica Neue"/>
              </a:rPr>
              <a:t>1 minute</a:t>
            </a:r>
            <a:endParaRPr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Shape 19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1" name="Shape 191"/>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Worked Example: </a:t>
            </a:r>
            <a:r>
              <a:rPr lang="en" sz="1800">
                <a:solidFill>
                  <a:schemeClr val="dk1"/>
                </a:solidFill>
                <a:latin typeface="Helvetica Neue"/>
                <a:ea typeface="Helvetica Neue"/>
                <a:cs typeface="Helvetica Neue"/>
                <a:sym typeface="Helvetica Neue"/>
              </a:rPr>
              <a:t>Design a smart light system that responds to the amount of light in the environment</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 </a:t>
            </a:r>
            <a:r>
              <a:rPr i="1" lang="en" sz="1800">
                <a:solidFill>
                  <a:schemeClr val="dk1"/>
                </a:solidFill>
                <a:latin typeface="Helvetica Neue"/>
                <a:ea typeface="Helvetica Neue"/>
                <a:cs typeface="Helvetica Neue"/>
                <a:sym typeface="Helvetica Neue"/>
              </a:rPr>
              <a:t>Teacher says, “One of the things we learned about smart lights is that they respond to the amount of light in the environment. This is exactly like our Light Sensor.” </a:t>
            </a:r>
            <a:r>
              <a:rPr i="1" lang="en" sz="1800">
                <a:latin typeface="Helvetica Neue"/>
                <a:ea typeface="Helvetica Neue"/>
                <a:cs typeface="Helvetica Neue"/>
                <a:sym typeface="Helvetica Neue"/>
              </a:rPr>
              <a:t> </a:t>
            </a:r>
            <a:endParaRPr i="1" sz="1800">
              <a:highlight>
                <a:srgbClr val="FFFFFF"/>
              </a:highlight>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 &amp; 3.</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Teacher says, “Notice the number (48) above the Light Sensor. This is the value of the light the room. The Light Sensor spans 1-100 values; 1 is very dim and 100 is very bright. The Light Sensor can also act like a button… what do you think the difference is between how a button and a sensor function?”</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Shape 20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7" name="Shape 207"/>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Worked Example: </a:t>
            </a:r>
            <a:r>
              <a:rPr i="1" lang="en" sz="1800">
                <a:solidFill>
                  <a:schemeClr val="dk1"/>
                </a:solidFill>
                <a:latin typeface="Helvetica Neue"/>
                <a:ea typeface="Helvetica Neue"/>
                <a:cs typeface="Helvetica Neue"/>
                <a:sym typeface="Helvetica Neue"/>
              </a:rPr>
              <a:t>Design a smart light system that responds to the amount of light in the environment</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7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4</a:t>
            </a:r>
            <a:r>
              <a:rPr i="1" lang="en" sz="1800">
                <a:solidFill>
                  <a:schemeClr val="dk1"/>
                </a:solidFill>
                <a:latin typeface="Helvetica Neue"/>
                <a:ea typeface="Helvetica Neue"/>
                <a:cs typeface="Helvetica Neue"/>
                <a:sym typeface="Helvetica Neue"/>
              </a:rPr>
              <a:t>. Teacher says, “When the light value changes, the RGB LED responds by dimming… hmmm. We want the light to increase as the light value decreases. Equally, we want to light to decrease as the light value increases. This means it is responding to the light in the environment.”</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5.</a:t>
            </a:r>
            <a:r>
              <a:rPr i="1" lang="en" sz="1800">
                <a:solidFill>
                  <a:schemeClr val="dk1"/>
                </a:solidFill>
                <a:latin typeface="Helvetica Neue"/>
                <a:ea typeface="Helvetica Neue"/>
                <a:cs typeface="Helvetica Neue"/>
                <a:sym typeface="Helvetica Neue"/>
              </a:rPr>
              <a:t> Teacher says, “If we cover the Light Sensor completely, further decreasing the light value, the light turns off completely… that means if it’s dark out, the light won’t come on! We need the opposite to happen… How can we fix it? Can you scroll through the Toolbox and identify a block that might help… Any ideas?”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6</a:t>
            </a:r>
            <a:r>
              <a:rPr i="1" lang="en" sz="1800">
                <a:solidFill>
                  <a:schemeClr val="dk1"/>
                </a:solidFill>
                <a:latin typeface="Helvetica Neue"/>
                <a:ea typeface="Helvetica Neue"/>
                <a:cs typeface="Helvetica Neue"/>
                <a:sym typeface="Helvetica Neue"/>
              </a:rPr>
              <a:t>. Teacher says. “Locate the Inverse function in the Toolbox. What does Inverse mean? (Inverse means opposite in position, direction, order, or effect). What happens after we add the Inverse function? What’s different?”</a:t>
            </a:r>
            <a:endParaRPr sz="18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Shape 218"/>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a:t>
            </a:r>
            <a:r>
              <a:rPr lang="en" sz="1800">
                <a:solidFill>
                  <a:schemeClr val="dk1"/>
                </a:solidFill>
                <a:latin typeface="Helvetica Neue"/>
                <a:ea typeface="Helvetica Neue"/>
                <a:cs typeface="Helvetica Neue"/>
                <a:sym typeface="Helvetica Neue"/>
              </a:rPr>
              <a:t> - </a:t>
            </a:r>
            <a:r>
              <a:rPr i="1" lang="en" sz="1800">
                <a:solidFill>
                  <a:schemeClr val="dk1"/>
                </a:solidFill>
                <a:latin typeface="Helvetica Neue"/>
                <a:ea typeface="Helvetica Neue"/>
                <a:cs typeface="Helvetica Neue"/>
                <a:sym typeface="Helvetica Neue"/>
              </a:rPr>
              <a:t>Design a smart lighting system that has an occupancy sensor and an alert</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7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Teacher says, “If we want to design an occupancy sensor, what does our lighting system need to be able to do? (Detect is a person is near or far away. The light responds to whether or not someone is in the space.)”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Teacher says, “We already have the Inverse function which allows the light to turn on if it’s dark (light value is high) and off if it's light (light value is low). Let’s add the Filter function which means the light will turn on and off based on a certain set of values.”</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Teacher says, “Let’s set the values to 50-100 (You may have to adjust the values based on the amount of light in the classroom). This means if the light value is within this range, the light will be off. If the light value is lower than 50, it will turn off. Now occupancy sensors detect motion in the space. They way they do this is through body heat sensors called passive infrared sensors.”</a:t>
            </a:r>
            <a:endParaRPr i="1" sz="1800">
              <a:solidFill>
                <a:srgbClr val="E99A38"/>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4</a:t>
            </a:r>
            <a:r>
              <a:rPr i="1" lang="en" sz="1800">
                <a:latin typeface="Helvetica Neue"/>
                <a:ea typeface="Helvetica Neue"/>
                <a:cs typeface="Helvetica Neue"/>
                <a:sym typeface="Helvetica Neue"/>
              </a:rPr>
              <a:t>.</a:t>
            </a:r>
            <a:r>
              <a:rPr i="1" lang="en" sz="1800">
                <a:solidFill>
                  <a:schemeClr val="dk1"/>
                </a:solidFill>
                <a:latin typeface="Helvetica Neue"/>
                <a:ea typeface="Helvetica Neue"/>
                <a:cs typeface="Helvetica Neue"/>
                <a:sym typeface="Helvetica Neue"/>
              </a:rPr>
              <a:t>Teacher says, “Let’s see if our mock occupancy sensor works.. We’ll know it works if when we get closer to the light it turns on and when we move farther away it turns off. “</a:t>
            </a:r>
            <a:endParaRPr i="1" sz="1800">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Shape 22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8" name="Shape 228"/>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a:t>
            </a:r>
            <a:r>
              <a:rPr lang="en" sz="1800">
                <a:solidFill>
                  <a:schemeClr val="dk1"/>
                </a:solidFill>
                <a:latin typeface="Helvetica Neue"/>
                <a:ea typeface="Helvetica Neue"/>
                <a:cs typeface="Helvetica Neue"/>
                <a:sym typeface="Helvetica Neue"/>
              </a:rPr>
              <a:t> - </a:t>
            </a:r>
            <a:r>
              <a:rPr i="1" lang="en" sz="1800">
                <a:solidFill>
                  <a:schemeClr val="dk1"/>
                </a:solidFill>
                <a:latin typeface="Helvetica Neue"/>
                <a:ea typeface="Helvetica Neue"/>
                <a:cs typeface="Helvetica Neue"/>
                <a:sym typeface="Helvetica Neue"/>
              </a:rPr>
              <a:t>Design a smart lighting system that has an occupancy sensor and an alert</a:t>
            </a:r>
            <a:endParaRPr b="1"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7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5</a:t>
            </a:r>
            <a:r>
              <a:rPr i="1" lang="en" sz="1800">
                <a:solidFill>
                  <a:schemeClr val="dk1"/>
                </a:solidFill>
                <a:latin typeface="Helvetica Neue"/>
                <a:ea typeface="Helvetica Neue"/>
                <a:cs typeface="Helvetica Neue"/>
                <a:sym typeface="Helvetica Neue"/>
              </a:rPr>
              <a:t>. Teacher says, “Let’s add an alert to our system. Find the Sound Player and add it to the Filter function.”</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6. </a:t>
            </a:r>
            <a:r>
              <a:rPr i="1" lang="en" sz="1800">
                <a:solidFill>
                  <a:schemeClr val="dk1"/>
                </a:solidFill>
                <a:latin typeface="Helvetica Neue"/>
                <a:ea typeface="Helvetica Neue"/>
                <a:cs typeface="Helvetica Neue"/>
                <a:sym typeface="Helvetica Neue"/>
              </a:rPr>
              <a:t>Teacher says, “ Choose a sound for your alert.”</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7. </a:t>
            </a:r>
            <a:r>
              <a:rPr i="1" lang="en" sz="1800">
                <a:solidFill>
                  <a:schemeClr val="dk1"/>
                </a:solidFill>
                <a:latin typeface="Helvetica Neue"/>
                <a:ea typeface="Helvetica Neue"/>
                <a:cs typeface="Helvetica Neue"/>
                <a:sym typeface="Helvetica Neue"/>
              </a:rPr>
              <a:t>eacher says, “Give it a try… Does the alert sound? (T should anticipate this won’t work… T can elicit solutions from the class) Let’s debug it. What could be going wrong?</a:t>
            </a:r>
            <a:endParaRPr i="1" sz="1800">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992767"/>
            <a:ext cx="8520600" cy="27369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3778833"/>
            <a:ext cx="8520600" cy="10569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474833"/>
            <a:ext cx="8520600" cy="26181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4202967"/>
            <a:ext cx="8520600" cy="17343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56" name="Shape 56"/>
        <p:cNvGrpSpPr/>
        <p:nvPr/>
      </p:nvGrpSpPr>
      <p:grpSpPr>
        <a:xfrm>
          <a:off x="0" y="0"/>
          <a:ext cx="0" cy="0"/>
          <a:chOff x="0" y="0"/>
          <a:chExt cx="0" cy="0"/>
        </a:xfrm>
      </p:grpSpPr>
      <p:sp>
        <p:nvSpPr>
          <p:cNvPr id="57" name="Shape 5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8" name="Shape 58"/>
          <p:cNvSpPr txBox="1"/>
          <p:nvPr>
            <p:ph idx="1" type="subTitle"/>
          </p:nvPr>
        </p:nvSpPr>
        <p:spPr>
          <a:xfrm>
            <a:off x="457172" y="1604841"/>
            <a:ext cx="8228700" cy="39774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59" name="Shape 59"/>
        <p:cNvGrpSpPr/>
        <p:nvPr/>
      </p:nvGrpSpPr>
      <p:grpSpPr>
        <a:xfrm>
          <a:off x="0" y="0"/>
          <a:ext cx="0" cy="0"/>
          <a:chOff x="0" y="0"/>
          <a:chExt cx="0" cy="0"/>
        </a:xfrm>
      </p:grpSpPr>
      <p:sp>
        <p:nvSpPr>
          <p:cNvPr id="60" name="Shape 60"/>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1" name="Shape 61"/>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62" name="Shape 62"/>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63" name="Shape 63"/>
        <p:cNvGrpSpPr/>
        <p:nvPr/>
      </p:nvGrpSpPr>
      <p:grpSpPr>
        <a:xfrm>
          <a:off x="0" y="0"/>
          <a:ext cx="0" cy="0"/>
          <a:chOff x="0" y="0"/>
          <a:chExt cx="0" cy="0"/>
        </a:xfrm>
      </p:grpSpPr>
      <p:sp>
        <p:nvSpPr>
          <p:cNvPr id="64" name="Shape 64"/>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5" name="Shape 65"/>
          <p:cNvSpPr txBox="1"/>
          <p:nvPr>
            <p:ph idx="1" type="body"/>
          </p:nvPr>
        </p:nvSpPr>
        <p:spPr>
          <a:xfrm>
            <a:off x="457172"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6" name="Shape 66"/>
          <p:cNvSpPr txBox="1"/>
          <p:nvPr>
            <p:ph idx="2" type="body"/>
          </p:nvPr>
        </p:nvSpPr>
        <p:spPr>
          <a:xfrm>
            <a:off x="4673927"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7" name="Shape 67"/>
        <p:cNvGrpSpPr/>
        <p:nvPr/>
      </p:nvGrpSpPr>
      <p:grpSpPr>
        <a:xfrm>
          <a:off x="0" y="0"/>
          <a:ext cx="0" cy="0"/>
          <a:chOff x="0" y="0"/>
          <a:chExt cx="0" cy="0"/>
        </a:xfrm>
      </p:grpSpPr>
      <p:sp>
        <p:nvSpPr>
          <p:cNvPr id="68" name="Shape 68"/>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69" name="Shape 69"/>
        <p:cNvGrpSpPr/>
        <p:nvPr/>
      </p:nvGrpSpPr>
      <p:grpSpPr>
        <a:xfrm>
          <a:off x="0" y="0"/>
          <a:ext cx="0" cy="0"/>
          <a:chOff x="0" y="0"/>
          <a:chExt cx="0" cy="0"/>
        </a:xfrm>
      </p:grpSpPr>
      <p:sp>
        <p:nvSpPr>
          <p:cNvPr id="70" name="Shape 70"/>
          <p:cNvSpPr txBox="1"/>
          <p:nvPr>
            <p:ph idx="1" type="subTitle"/>
          </p:nvPr>
        </p:nvSpPr>
        <p:spPr>
          <a:xfrm>
            <a:off x="457172" y="273352"/>
            <a:ext cx="8228700" cy="53085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71" name="Shape 71"/>
        <p:cNvGrpSpPr/>
        <p:nvPr/>
      </p:nvGrpSpPr>
      <p:grpSpPr>
        <a:xfrm>
          <a:off x="0" y="0"/>
          <a:ext cx="0" cy="0"/>
          <a:chOff x="0" y="0"/>
          <a:chExt cx="0" cy="0"/>
        </a:xfrm>
      </p:grpSpPr>
      <p:sp>
        <p:nvSpPr>
          <p:cNvPr id="72" name="Shape 72"/>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3" name="Shape 73"/>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4" name="Shape 74"/>
          <p:cNvSpPr txBox="1"/>
          <p:nvPr>
            <p:ph idx="2" type="body"/>
          </p:nvPr>
        </p:nvSpPr>
        <p:spPr>
          <a:xfrm>
            <a:off x="457172"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5" name="Shape 75"/>
          <p:cNvSpPr txBox="1"/>
          <p:nvPr>
            <p:ph idx="3" type="body"/>
          </p:nvPr>
        </p:nvSpPr>
        <p:spPr>
          <a:xfrm>
            <a:off x="4673927"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76" name="Shape 76"/>
        <p:cNvGrpSpPr/>
        <p:nvPr/>
      </p:nvGrpSpPr>
      <p:grpSpPr>
        <a:xfrm>
          <a:off x="0" y="0"/>
          <a:ext cx="0" cy="0"/>
          <a:chOff x="0" y="0"/>
          <a:chExt cx="0" cy="0"/>
        </a:xfrm>
      </p:grpSpPr>
      <p:sp>
        <p:nvSpPr>
          <p:cNvPr id="77" name="Shape 7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8" name="Shape 78"/>
          <p:cNvSpPr txBox="1"/>
          <p:nvPr>
            <p:ph idx="1" type="body"/>
          </p:nvPr>
        </p:nvSpPr>
        <p:spPr>
          <a:xfrm>
            <a:off x="457172"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9" name="Shape 79"/>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0" name="Shape 80"/>
          <p:cNvSpPr txBox="1"/>
          <p:nvPr>
            <p:ph idx="3" type="body"/>
          </p:nvPr>
        </p:nvSpPr>
        <p:spPr>
          <a:xfrm>
            <a:off x="4673927"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867800"/>
            <a:ext cx="8520600" cy="11223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81" name="Shape 81"/>
        <p:cNvGrpSpPr/>
        <p:nvPr/>
      </p:nvGrpSpPr>
      <p:grpSpPr>
        <a:xfrm>
          <a:off x="0" y="0"/>
          <a:ext cx="0" cy="0"/>
          <a:chOff x="0" y="0"/>
          <a:chExt cx="0" cy="0"/>
        </a:xfrm>
      </p:grpSpPr>
      <p:sp>
        <p:nvSpPr>
          <p:cNvPr id="82" name="Shape 82"/>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3" name="Shape 83"/>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4" name="Shape 84"/>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5" name="Shape 85"/>
          <p:cNvSpPr txBox="1"/>
          <p:nvPr>
            <p:ph idx="3" type="body"/>
          </p:nvPr>
        </p:nvSpPr>
        <p:spPr>
          <a:xfrm>
            <a:off x="457172" y="3682578"/>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86" name="Shape 86"/>
        <p:cNvGrpSpPr/>
        <p:nvPr/>
      </p:nvGrpSpPr>
      <p:grpSpPr>
        <a:xfrm>
          <a:off x="0" y="0"/>
          <a:ext cx="0" cy="0"/>
          <a:chOff x="0" y="0"/>
          <a:chExt cx="0" cy="0"/>
        </a:xfrm>
      </p:grpSpPr>
      <p:sp>
        <p:nvSpPr>
          <p:cNvPr id="87" name="Shape 8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8" name="Shape 88"/>
          <p:cNvSpPr txBox="1"/>
          <p:nvPr>
            <p:ph idx="1" type="body"/>
          </p:nvPr>
        </p:nvSpPr>
        <p:spPr>
          <a:xfrm>
            <a:off x="457172" y="1604841"/>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9" name="Shape 89"/>
          <p:cNvSpPr txBox="1"/>
          <p:nvPr>
            <p:ph idx="2" type="body"/>
          </p:nvPr>
        </p:nvSpPr>
        <p:spPr>
          <a:xfrm>
            <a:off x="457172" y="3682578"/>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90" name="Shape 90"/>
        <p:cNvGrpSpPr/>
        <p:nvPr/>
      </p:nvGrpSpPr>
      <p:grpSpPr>
        <a:xfrm>
          <a:off x="0" y="0"/>
          <a:ext cx="0" cy="0"/>
          <a:chOff x="0" y="0"/>
          <a:chExt cx="0" cy="0"/>
        </a:xfrm>
      </p:grpSpPr>
      <p:sp>
        <p:nvSpPr>
          <p:cNvPr id="91" name="Shape 91"/>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2" name="Shape 92"/>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3" name="Shape 93"/>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4" name="Shape 94"/>
          <p:cNvSpPr txBox="1"/>
          <p:nvPr>
            <p:ph idx="3" type="body"/>
          </p:nvPr>
        </p:nvSpPr>
        <p:spPr>
          <a:xfrm>
            <a:off x="4673927"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5" name="Shape 95"/>
          <p:cNvSpPr txBox="1"/>
          <p:nvPr>
            <p:ph idx="4" type="body"/>
          </p:nvPr>
        </p:nvSpPr>
        <p:spPr>
          <a:xfrm>
            <a:off x="457172"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96" name="Shape 96"/>
        <p:cNvGrpSpPr/>
        <p:nvPr/>
      </p:nvGrpSpPr>
      <p:grpSpPr>
        <a:xfrm>
          <a:off x="0" y="0"/>
          <a:ext cx="0" cy="0"/>
          <a:chOff x="0" y="0"/>
          <a:chExt cx="0" cy="0"/>
        </a:xfrm>
      </p:grpSpPr>
      <p:sp>
        <p:nvSpPr>
          <p:cNvPr id="97" name="Shape 9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8" name="Shape 98"/>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9" name="Shape 99"/>
          <p:cNvSpPr txBox="1"/>
          <p:nvPr>
            <p:ph idx="2"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100" name="Shape 100"/>
          <p:cNvSpPr/>
          <p:nvPr/>
        </p:nvSpPr>
        <p:spPr>
          <a:xfrm>
            <a:off x="457172" y="1604841"/>
            <a:ext cx="8228700" cy="39774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1" name="Shape 101"/>
          <p:cNvSpPr/>
          <p:nvPr/>
        </p:nvSpPr>
        <p:spPr>
          <a:xfrm>
            <a:off x="457172" y="1604841"/>
            <a:ext cx="8228700" cy="39774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108" name="Shape 108"/>
        <p:cNvGrpSpPr/>
        <p:nvPr/>
      </p:nvGrpSpPr>
      <p:grpSpPr>
        <a:xfrm>
          <a:off x="0" y="0"/>
          <a:ext cx="0" cy="0"/>
          <a:chOff x="0" y="0"/>
          <a:chExt cx="0" cy="0"/>
        </a:xfrm>
      </p:grpSpPr>
      <p:sp>
        <p:nvSpPr>
          <p:cNvPr id="109" name="Shape 109"/>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0" name="Shape 110"/>
          <p:cNvSpPr txBox="1"/>
          <p:nvPr>
            <p:ph idx="1" type="subTitle"/>
          </p:nvPr>
        </p:nvSpPr>
        <p:spPr>
          <a:xfrm>
            <a:off x="457172" y="1604841"/>
            <a:ext cx="8228700" cy="39777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111" name="Shape 111"/>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112" name="Shape 112"/>
        <p:cNvGrpSpPr/>
        <p:nvPr/>
      </p:nvGrpSpPr>
      <p:grpSpPr>
        <a:xfrm>
          <a:off x="0" y="0"/>
          <a:ext cx="0" cy="0"/>
          <a:chOff x="0" y="0"/>
          <a:chExt cx="0" cy="0"/>
        </a:xfrm>
      </p:grpSpPr>
      <p:sp>
        <p:nvSpPr>
          <p:cNvPr id="113" name="Shape 113"/>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4" name="Shape 114"/>
          <p:cNvSpPr txBox="1"/>
          <p:nvPr>
            <p:ph idx="1" type="body"/>
          </p:nvPr>
        </p:nvSpPr>
        <p:spPr>
          <a:xfrm>
            <a:off x="457172"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5" name="Shape 115"/>
          <p:cNvSpPr txBox="1"/>
          <p:nvPr>
            <p:ph idx="2" type="body"/>
          </p:nvPr>
        </p:nvSpPr>
        <p:spPr>
          <a:xfrm>
            <a:off x="4673927"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16" name="Shape 116"/>
        <p:cNvGrpSpPr/>
        <p:nvPr/>
      </p:nvGrpSpPr>
      <p:grpSpPr>
        <a:xfrm>
          <a:off x="0" y="0"/>
          <a:ext cx="0" cy="0"/>
          <a:chOff x="0" y="0"/>
          <a:chExt cx="0" cy="0"/>
        </a:xfrm>
      </p:grpSpPr>
      <p:sp>
        <p:nvSpPr>
          <p:cNvPr id="117" name="Shape 117"/>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118" name="Shape 118"/>
        <p:cNvGrpSpPr/>
        <p:nvPr/>
      </p:nvGrpSpPr>
      <p:grpSpPr>
        <a:xfrm>
          <a:off x="0" y="0"/>
          <a:ext cx="0" cy="0"/>
          <a:chOff x="0" y="0"/>
          <a:chExt cx="0" cy="0"/>
        </a:xfrm>
      </p:grpSpPr>
      <p:sp>
        <p:nvSpPr>
          <p:cNvPr id="119" name="Shape 119"/>
          <p:cNvSpPr txBox="1"/>
          <p:nvPr>
            <p:ph idx="1" type="subTitle"/>
          </p:nvPr>
        </p:nvSpPr>
        <p:spPr>
          <a:xfrm>
            <a:off x="457172" y="273352"/>
            <a:ext cx="8228700" cy="5308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120" name="Shape 120"/>
        <p:cNvGrpSpPr/>
        <p:nvPr/>
      </p:nvGrpSpPr>
      <p:grpSpPr>
        <a:xfrm>
          <a:off x="0" y="0"/>
          <a:ext cx="0" cy="0"/>
          <a:chOff x="0" y="0"/>
          <a:chExt cx="0" cy="0"/>
        </a:xfrm>
      </p:grpSpPr>
      <p:sp>
        <p:nvSpPr>
          <p:cNvPr id="121" name="Shape 121"/>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2" name="Shape 122"/>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3" name="Shape 123"/>
          <p:cNvSpPr txBox="1"/>
          <p:nvPr>
            <p:ph idx="2" type="body"/>
          </p:nvPr>
        </p:nvSpPr>
        <p:spPr>
          <a:xfrm>
            <a:off x="457172"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4" name="Shape 124"/>
          <p:cNvSpPr txBox="1"/>
          <p:nvPr>
            <p:ph idx="3" type="body"/>
          </p:nvPr>
        </p:nvSpPr>
        <p:spPr>
          <a:xfrm>
            <a:off x="4673927"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536633"/>
            <a:ext cx="8520600" cy="45552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125" name="Shape 125"/>
        <p:cNvGrpSpPr/>
        <p:nvPr/>
      </p:nvGrpSpPr>
      <p:grpSpPr>
        <a:xfrm>
          <a:off x="0" y="0"/>
          <a:ext cx="0" cy="0"/>
          <a:chOff x="0" y="0"/>
          <a:chExt cx="0" cy="0"/>
        </a:xfrm>
      </p:grpSpPr>
      <p:sp>
        <p:nvSpPr>
          <p:cNvPr id="126" name="Shape 12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7" name="Shape 127"/>
          <p:cNvSpPr txBox="1"/>
          <p:nvPr>
            <p:ph idx="1" type="body"/>
          </p:nvPr>
        </p:nvSpPr>
        <p:spPr>
          <a:xfrm>
            <a:off x="457172"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8" name="Shape 128"/>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9" name="Shape 129"/>
          <p:cNvSpPr txBox="1"/>
          <p:nvPr>
            <p:ph idx="3" type="body"/>
          </p:nvPr>
        </p:nvSpPr>
        <p:spPr>
          <a:xfrm>
            <a:off x="4673927"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130" name="Shape 130"/>
        <p:cNvGrpSpPr/>
        <p:nvPr/>
      </p:nvGrpSpPr>
      <p:grpSpPr>
        <a:xfrm>
          <a:off x="0" y="0"/>
          <a:ext cx="0" cy="0"/>
          <a:chOff x="0" y="0"/>
          <a:chExt cx="0" cy="0"/>
        </a:xfrm>
      </p:grpSpPr>
      <p:sp>
        <p:nvSpPr>
          <p:cNvPr id="131" name="Shape 131"/>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2" name="Shape 132"/>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3" name="Shape 133"/>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4" name="Shape 134"/>
          <p:cNvSpPr txBox="1"/>
          <p:nvPr>
            <p:ph idx="3" type="body"/>
          </p:nvPr>
        </p:nvSpPr>
        <p:spPr>
          <a:xfrm>
            <a:off x="457172" y="3682578"/>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135" name="Shape 135"/>
        <p:cNvGrpSpPr/>
        <p:nvPr/>
      </p:nvGrpSpPr>
      <p:grpSpPr>
        <a:xfrm>
          <a:off x="0" y="0"/>
          <a:ext cx="0" cy="0"/>
          <a:chOff x="0" y="0"/>
          <a:chExt cx="0" cy="0"/>
        </a:xfrm>
      </p:grpSpPr>
      <p:sp>
        <p:nvSpPr>
          <p:cNvPr id="136" name="Shape 13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7" name="Shape 137"/>
          <p:cNvSpPr txBox="1"/>
          <p:nvPr>
            <p:ph idx="1" type="body"/>
          </p:nvPr>
        </p:nvSpPr>
        <p:spPr>
          <a:xfrm>
            <a:off x="457172" y="1604841"/>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8" name="Shape 138"/>
          <p:cNvSpPr txBox="1"/>
          <p:nvPr>
            <p:ph idx="2" type="body"/>
          </p:nvPr>
        </p:nvSpPr>
        <p:spPr>
          <a:xfrm>
            <a:off x="457172" y="3682578"/>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139" name="Shape 139"/>
        <p:cNvGrpSpPr/>
        <p:nvPr/>
      </p:nvGrpSpPr>
      <p:grpSpPr>
        <a:xfrm>
          <a:off x="0" y="0"/>
          <a:ext cx="0" cy="0"/>
          <a:chOff x="0" y="0"/>
          <a:chExt cx="0" cy="0"/>
        </a:xfrm>
      </p:grpSpPr>
      <p:sp>
        <p:nvSpPr>
          <p:cNvPr id="140" name="Shape 140"/>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1" name="Shape 141"/>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2" name="Shape 142"/>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3" name="Shape 143"/>
          <p:cNvSpPr txBox="1"/>
          <p:nvPr>
            <p:ph idx="3" type="body"/>
          </p:nvPr>
        </p:nvSpPr>
        <p:spPr>
          <a:xfrm>
            <a:off x="4673927"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4" name="Shape 144"/>
          <p:cNvSpPr txBox="1"/>
          <p:nvPr>
            <p:ph idx="4" type="body"/>
          </p:nvPr>
        </p:nvSpPr>
        <p:spPr>
          <a:xfrm>
            <a:off x="457172"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145" name="Shape 145"/>
        <p:cNvGrpSpPr/>
        <p:nvPr/>
      </p:nvGrpSpPr>
      <p:grpSpPr>
        <a:xfrm>
          <a:off x="0" y="0"/>
          <a:ext cx="0" cy="0"/>
          <a:chOff x="0" y="0"/>
          <a:chExt cx="0" cy="0"/>
        </a:xfrm>
      </p:grpSpPr>
      <p:sp>
        <p:nvSpPr>
          <p:cNvPr id="146" name="Shape 14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7" name="Shape 147"/>
          <p:cNvSpPr txBox="1"/>
          <p:nvPr>
            <p:ph idx="1"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8" name="Shape 148"/>
          <p:cNvSpPr txBox="1"/>
          <p:nvPr>
            <p:ph idx="2"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9" name="Shape 149"/>
          <p:cNvSpPr/>
          <p:nvPr/>
        </p:nvSpPr>
        <p:spPr>
          <a:xfrm>
            <a:off x="457172" y="1604841"/>
            <a:ext cx="8228700" cy="39777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0" name="Shape 150"/>
          <p:cNvSpPr/>
          <p:nvPr/>
        </p:nvSpPr>
        <p:spPr>
          <a:xfrm>
            <a:off x="457172" y="1604841"/>
            <a:ext cx="8228700" cy="39777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740800"/>
            <a:ext cx="2808000" cy="1007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852800"/>
            <a:ext cx="2808000" cy="42393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600200"/>
            <a:ext cx="6367800" cy="54543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644233"/>
            <a:ext cx="4045200" cy="19764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3737433"/>
            <a:ext cx="4045200" cy="16467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965433"/>
            <a:ext cx="3837000" cy="49269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5640767"/>
            <a:ext cx="5998800" cy="8067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1.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2" Type="http://schemas.openxmlformats.org/officeDocument/2006/relationships/theme" Target="../theme/theme2.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2" name="Shape 52"/>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3" name="Shape 53"/>
          <p:cNvSpPr txBox="1"/>
          <p:nvPr>
            <p:ph idx="10" type="dt"/>
          </p:nvPr>
        </p:nvSpPr>
        <p:spPr>
          <a:xfrm>
            <a:off x="457172" y="6247907"/>
            <a:ext cx="2130000" cy="472800"/>
          </a:xfrm>
          <a:prstGeom prst="rect">
            <a:avLst/>
          </a:prstGeom>
          <a:noFill/>
          <a:ln>
            <a:noFill/>
          </a:ln>
        </p:spPr>
        <p:txBody>
          <a:bodyPr anchorCtr="0" anchor="t"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4" name="Shape 54"/>
          <p:cNvSpPr txBox="1"/>
          <p:nvPr>
            <p:ph idx="11" type="ftr"/>
          </p:nvPr>
        </p:nvSpPr>
        <p:spPr>
          <a:xfrm>
            <a:off x="3127054" y="6247907"/>
            <a:ext cx="2898000" cy="472800"/>
          </a:xfrm>
          <a:prstGeom prst="rect">
            <a:avLst/>
          </a:prstGeom>
          <a:noFill/>
          <a:ln>
            <a:noFill/>
          </a:ln>
        </p:spPr>
        <p:txBody>
          <a:bodyPr anchorCtr="0" anchor="t"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5" name="Shape 55"/>
          <p:cNvSpPr txBox="1"/>
          <p:nvPr>
            <p:ph idx="12" type="sldNum"/>
          </p:nvPr>
        </p:nvSpPr>
        <p:spPr>
          <a:xfrm>
            <a:off x="6555842" y="6247907"/>
            <a:ext cx="2130000" cy="4728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02" name="Shape 102"/>
        <p:cNvGrpSpPr/>
        <p:nvPr/>
      </p:nvGrpSpPr>
      <p:grpSpPr>
        <a:xfrm>
          <a:off x="0" y="0"/>
          <a:ext cx="0" cy="0"/>
          <a:chOff x="0" y="0"/>
          <a:chExt cx="0" cy="0"/>
        </a:xfrm>
      </p:grpSpPr>
      <p:sp>
        <p:nvSpPr>
          <p:cNvPr id="103" name="Shape 103"/>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4" name="Shape 104"/>
          <p:cNvSpPr txBox="1"/>
          <p:nvPr>
            <p:ph idx="1"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5" name="Shape 105"/>
          <p:cNvSpPr txBox="1"/>
          <p:nvPr>
            <p:ph idx="10" type="dt"/>
          </p:nvPr>
        </p:nvSpPr>
        <p:spPr>
          <a:xfrm>
            <a:off x="457172" y="6247907"/>
            <a:ext cx="2130300" cy="473100"/>
          </a:xfrm>
          <a:prstGeom prst="rect">
            <a:avLst/>
          </a:prstGeom>
          <a:noFill/>
          <a:ln>
            <a:noFill/>
          </a:ln>
        </p:spPr>
        <p:txBody>
          <a:bodyPr anchorCtr="0" anchor="t"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6" name="Shape 106"/>
          <p:cNvSpPr txBox="1"/>
          <p:nvPr>
            <p:ph idx="11" type="ftr"/>
          </p:nvPr>
        </p:nvSpPr>
        <p:spPr>
          <a:xfrm>
            <a:off x="3127054" y="6247907"/>
            <a:ext cx="2898000" cy="473100"/>
          </a:xfrm>
          <a:prstGeom prst="rect">
            <a:avLst/>
          </a:prstGeom>
          <a:noFill/>
          <a:ln>
            <a:noFill/>
          </a:ln>
        </p:spPr>
        <p:txBody>
          <a:bodyPr anchorCtr="0" anchor="t"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7" name="Shape 107"/>
          <p:cNvSpPr txBox="1"/>
          <p:nvPr>
            <p:ph idx="12" type="sldNum"/>
          </p:nvPr>
        </p:nvSpPr>
        <p:spPr>
          <a:xfrm>
            <a:off x="6555842" y="6247907"/>
            <a:ext cx="2130300" cy="4731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11.png"/><Relationship Id="rId5"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20.png"/><Relationship Id="rId7" Type="http://schemas.openxmlformats.org/officeDocument/2006/relationships/image" Target="../media/image23.png"/><Relationship Id="rId8"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18.png"/><Relationship Id="rId5"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9.png"/><Relationship Id="rId5" Type="http://schemas.openxmlformats.org/officeDocument/2006/relationships/image" Target="../media/image17.png"/><Relationship Id="rId6"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jp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22.jpg"/><Relationship Id="rId6" Type="http://schemas.openxmlformats.org/officeDocument/2006/relationships/image" Target="../media/image2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6.png"/><Relationship Id="rId6"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3.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pic>
        <p:nvPicPr>
          <p:cNvPr id="155" name="Shape 155"/>
          <p:cNvPicPr preferRelativeResize="0"/>
          <p:nvPr/>
        </p:nvPicPr>
        <p:blipFill rotWithShape="1">
          <a:blip r:embed="rId3">
            <a:alphaModFix/>
          </a:blip>
          <a:srcRect b="0" l="0" r="0" t="0"/>
          <a:stretch/>
        </p:blipFill>
        <p:spPr>
          <a:xfrm>
            <a:off x="0" y="0"/>
            <a:ext cx="2281044" cy="1144980"/>
          </a:xfrm>
          <a:prstGeom prst="rect">
            <a:avLst/>
          </a:prstGeom>
          <a:noFill/>
          <a:ln>
            <a:noFill/>
          </a:ln>
        </p:spPr>
      </p:pic>
      <p:sp>
        <p:nvSpPr>
          <p:cNvPr id="156" name="Shape 156"/>
          <p:cNvSpPr txBox="1"/>
          <p:nvPr/>
        </p:nvSpPr>
        <p:spPr>
          <a:xfrm>
            <a:off x="508747" y="2448089"/>
            <a:ext cx="8153400" cy="2356800"/>
          </a:xfrm>
          <a:prstGeom prst="rect">
            <a:avLst/>
          </a:prstGeom>
          <a:noFill/>
          <a:ln>
            <a:noFill/>
          </a:ln>
        </p:spPr>
        <p:txBody>
          <a:bodyPr anchorCtr="0" anchor="t" bIns="0" lIns="0" spcFirstLastPara="1" rIns="0" wrap="square" tIns="27000">
            <a:noAutofit/>
          </a:bodyPr>
          <a:lstStyle/>
          <a:p>
            <a:pPr indent="0" lvl="0" marL="0" marR="0" rtl="0" algn="ctr">
              <a:lnSpc>
                <a:spcPct val="100000"/>
              </a:lnSpc>
              <a:spcBef>
                <a:spcPts val="0"/>
              </a:spcBef>
              <a:spcAft>
                <a:spcPts val="0"/>
              </a:spcAft>
              <a:buClr>
                <a:srgbClr val="000000"/>
              </a:buClr>
              <a:buSzPts val="1100"/>
              <a:buFont typeface="Arial"/>
              <a:buNone/>
            </a:pPr>
            <a:r>
              <a:rPr b="1" lang="en" sz="6500">
                <a:solidFill>
                  <a:srgbClr val="08D0C4"/>
                </a:solidFill>
                <a:latin typeface="Helvetica Neue"/>
                <a:ea typeface="Helvetica Neue"/>
                <a:cs typeface="Helvetica Neue"/>
                <a:sym typeface="Helvetica Neue"/>
              </a:rPr>
              <a:t>Smart Lighting Systems</a:t>
            </a:r>
            <a:endParaRPr b="1" i="0" sz="6500" u="none" cap="none" strike="noStrike">
              <a:solidFill>
                <a:srgbClr val="08D0C4"/>
              </a:solidFill>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pic>
        <p:nvPicPr>
          <p:cNvPr id="240" name="Shape 240"/>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41" name="Shape 241"/>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3000">
                <a:solidFill>
                  <a:srgbClr val="08D0C4"/>
                </a:solidFill>
                <a:latin typeface="Helvetica Neue"/>
                <a:ea typeface="Helvetica Neue"/>
                <a:cs typeface="Helvetica Neue"/>
                <a:sym typeface="Helvetica Neue"/>
              </a:rPr>
              <a:t>Checks for understanding</a:t>
            </a:r>
            <a:endParaRPr b="1" i="0" sz="3000" u="none" cap="none" strike="noStrike">
              <a:solidFill>
                <a:srgbClr val="08D0C4"/>
              </a:solidFill>
              <a:latin typeface="Helvetica Neue"/>
              <a:ea typeface="Helvetica Neue"/>
              <a:cs typeface="Helvetica Neue"/>
              <a:sym typeface="Helvetica Neue"/>
            </a:endParaRPr>
          </a:p>
        </p:txBody>
      </p:sp>
      <p:sp>
        <p:nvSpPr>
          <p:cNvPr id="242" name="Shape 242"/>
          <p:cNvSpPr txBox="1"/>
          <p:nvPr/>
        </p:nvSpPr>
        <p:spPr>
          <a:xfrm>
            <a:off x="346475" y="2344975"/>
            <a:ext cx="8705400" cy="3684600"/>
          </a:xfrm>
          <a:prstGeom prst="rect">
            <a:avLst/>
          </a:prstGeom>
          <a:noFill/>
          <a:ln>
            <a:noFill/>
          </a:ln>
        </p:spPr>
        <p:txBody>
          <a:bodyPr anchorCtr="0" anchor="ctr" bIns="91425" lIns="91425" spcFirstLastPara="1" rIns="91425" wrap="square" tIns="91425">
            <a:noAutofit/>
          </a:bodyPr>
          <a:lstStyle/>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In what way</a:t>
            </a:r>
            <a:r>
              <a:rPr b="1" i="1" lang="en" sz="2400">
                <a:solidFill>
                  <a:schemeClr val="dk1"/>
                </a:solidFill>
                <a:latin typeface="Helvetica Neue"/>
                <a:ea typeface="Helvetica Neue"/>
                <a:cs typeface="Helvetica Neue"/>
                <a:sym typeface="Helvetica Neue"/>
              </a:rPr>
              <a:t> does our system replicate an occupancy sensor? </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It doesn’t </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rgbClr val="222222"/>
                </a:solidFill>
                <a:highlight>
                  <a:srgbClr val="FFFFFF"/>
                </a:highlight>
              </a:rPr>
              <a:t>The presence of a person (hand) controls the light</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 Light Sensor block has a heat detection</a:t>
            </a:r>
            <a:endParaRPr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rPr b="1" i="1" lang="en" sz="2400">
                <a:solidFill>
                  <a:schemeClr val="dk1"/>
                </a:solidFill>
                <a:latin typeface="Helvetica Neue"/>
                <a:ea typeface="Helvetica Neue"/>
                <a:cs typeface="Helvetica Neue"/>
                <a:sym typeface="Helvetica Neue"/>
              </a:rPr>
              <a:t>2. Why is an occupancy sensor ‘smart’?</a:t>
            </a:r>
            <a:endParaRPr b="1" i="1" sz="2400">
              <a:solidFill>
                <a:schemeClr val="dk1"/>
              </a:solidFill>
              <a:latin typeface="Helvetica Neue"/>
              <a:ea typeface="Helvetica Neue"/>
              <a:cs typeface="Helvetica Neue"/>
              <a:sym typeface="Helvetica Neue"/>
            </a:endParaRPr>
          </a:p>
          <a:p>
            <a:pPr indent="0" lvl="0" marL="0" rtl="0">
              <a:spcBef>
                <a:spcPts val="1000"/>
              </a:spcBef>
              <a:spcAft>
                <a:spcPts val="0"/>
              </a:spcAft>
              <a:buNone/>
            </a:pPr>
            <a:r>
              <a:t/>
            </a:r>
            <a:endParaRPr sz="6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Because it decreases energy consumption overall</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Because it increases energy consumption overall</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Because it looks good</a:t>
            </a:r>
            <a:endParaRPr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1000">
              <a:solidFill>
                <a:schemeClr val="dk1"/>
              </a:solidFill>
              <a:latin typeface="Helvetica Neue"/>
              <a:ea typeface="Helvetica Neue"/>
              <a:cs typeface="Helvetica Neue"/>
              <a:sym typeface="Helvetica Neue"/>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pic>
        <p:nvPicPr>
          <p:cNvPr id="247" name="Shape 247"/>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48" name="Shape 248"/>
          <p:cNvGraphicFramePr/>
          <p:nvPr/>
        </p:nvGraphicFramePr>
        <p:xfrm>
          <a:off x="882713" y="2543363"/>
          <a:ext cx="3000000" cy="3000000"/>
        </p:xfrm>
        <a:graphic>
          <a:graphicData uri="http://schemas.openxmlformats.org/drawingml/2006/table">
            <a:tbl>
              <a:tblPr>
                <a:noFill/>
                <a:tableStyleId>{C9B84C06-6616-4E64-BAAC-960FB0FC9B4A}</a:tableStyleId>
              </a:tblPr>
              <a:tblGrid>
                <a:gridCol w="3689275"/>
                <a:gridCol w="3689275"/>
              </a:tblGrid>
              <a:tr h="21781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Find the Toggle function and add it to between the Filter and Sound Player function.</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7016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Try it!</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bl>
          </a:graphicData>
        </a:graphic>
      </p:graphicFrame>
      <p:sp>
        <p:nvSpPr>
          <p:cNvPr id="249" name="Shape 249"/>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                   </a:t>
            </a:r>
            <a:r>
              <a:rPr b="1" lang="en" sz="4000">
                <a:solidFill>
                  <a:srgbClr val="08D0C4"/>
                </a:solidFill>
                <a:latin typeface="Helvetica Neue"/>
                <a:ea typeface="Helvetica Neue"/>
                <a:cs typeface="Helvetica Neue"/>
                <a:sym typeface="Helvetica Neue"/>
              </a:rPr>
              <a:t>Challenge 1- Debug it!</a:t>
            </a:r>
            <a:endParaRPr b="1" i="0" sz="4000" u="none" cap="none" strike="noStrike">
              <a:solidFill>
                <a:srgbClr val="08D0C4"/>
              </a:solidFill>
              <a:latin typeface="Helvetica Neue"/>
              <a:ea typeface="Helvetica Neue"/>
              <a:cs typeface="Helvetica Neue"/>
              <a:sym typeface="Helvetica Neue"/>
            </a:endParaRPr>
          </a:p>
        </p:txBody>
      </p:sp>
      <p:sp>
        <p:nvSpPr>
          <p:cNvPr id="250" name="Shape 250"/>
          <p:cNvSpPr txBox="1"/>
          <p:nvPr/>
        </p:nvSpPr>
        <p:spPr>
          <a:xfrm>
            <a:off x="771225" y="1552075"/>
            <a:ext cx="8823900" cy="858900"/>
          </a:xfrm>
          <a:prstGeom prst="rect">
            <a:avLst/>
          </a:prstGeom>
          <a:noFill/>
          <a:ln>
            <a:noFill/>
          </a:ln>
        </p:spPr>
        <p:txBody>
          <a:bodyPr anchorCtr="0" anchor="ctr" bIns="91425" lIns="91425" spcFirstLastPara="1" rIns="91425" wrap="square" tIns="91425">
            <a:noAutofit/>
          </a:bodyPr>
          <a:lstStyle/>
          <a:p>
            <a:pPr indent="-342900" lvl="0" marL="457200" rtl="0">
              <a:spcBef>
                <a:spcPts val="0"/>
              </a:spcBef>
              <a:spcAft>
                <a:spcPts val="0"/>
              </a:spcAft>
              <a:buSzPts val="1800"/>
              <a:buFont typeface="Helvetica Neue"/>
              <a:buChar char="●"/>
            </a:pPr>
            <a:r>
              <a:rPr b="1" lang="en" sz="1800">
                <a:latin typeface="Helvetica Neue"/>
                <a:ea typeface="Helvetica Neue"/>
                <a:cs typeface="Helvetica Neue"/>
                <a:sym typeface="Helvetica Neue"/>
              </a:rPr>
              <a:t>Why isn’t the Sound Player working?</a:t>
            </a:r>
            <a:endParaRPr sz="1800"/>
          </a:p>
        </p:txBody>
      </p:sp>
      <p:pic>
        <p:nvPicPr>
          <p:cNvPr id="251" name="Shape 251"/>
          <p:cNvPicPr preferRelativeResize="0"/>
          <p:nvPr/>
        </p:nvPicPr>
        <p:blipFill>
          <a:blip r:embed="rId4">
            <a:alphaModFix/>
          </a:blip>
          <a:stretch>
            <a:fillRect/>
          </a:stretch>
        </p:blipFill>
        <p:spPr>
          <a:xfrm>
            <a:off x="4978100" y="2901344"/>
            <a:ext cx="2768350" cy="1301400"/>
          </a:xfrm>
          <a:prstGeom prst="rect">
            <a:avLst/>
          </a:prstGeom>
          <a:noFill/>
          <a:ln>
            <a:noFill/>
          </a:ln>
        </p:spPr>
      </p:pic>
      <p:pic>
        <p:nvPicPr>
          <p:cNvPr id="252" name="Shape 252"/>
          <p:cNvPicPr preferRelativeResize="0"/>
          <p:nvPr/>
        </p:nvPicPr>
        <p:blipFill>
          <a:blip r:embed="rId5">
            <a:alphaModFix/>
          </a:blip>
          <a:stretch>
            <a:fillRect/>
          </a:stretch>
        </p:blipFill>
        <p:spPr>
          <a:xfrm>
            <a:off x="4978094" y="4925044"/>
            <a:ext cx="2768350" cy="125750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pic>
        <p:nvPicPr>
          <p:cNvPr id="257" name="Shape 257"/>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58" name="Shape 258"/>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259" name="Shape 259"/>
          <p:cNvGraphicFramePr/>
          <p:nvPr/>
        </p:nvGraphicFramePr>
        <p:xfrm>
          <a:off x="882751" y="1333638"/>
          <a:ext cx="3000000" cy="3000000"/>
        </p:xfrm>
        <a:graphic>
          <a:graphicData uri="http://schemas.openxmlformats.org/drawingml/2006/table">
            <a:tbl>
              <a:tblPr>
                <a:noFill/>
                <a:tableStyleId>{C9B84C06-6616-4E64-BAAC-960FB0FC9B4A}</a:tableStyleId>
              </a:tblPr>
              <a:tblGrid>
                <a:gridCol w="3689250"/>
                <a:gridCol w="3689250"/>
              </a:tblGrid>
              <a:tr h="17891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Drag the Light Sensor block, RGB LED block and Sleeping Buzzer onto the Workspace. </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6588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Connect the RGB LED and the Buzzer to the Light Sensor. </a:t>
                      </a:r>
                      <a:endParaRPr sz="2000" u="none" cap="none" strike="noStrike">
                        <a:latin typeface="Helvetica Neue"/>
                        <a:ea typeface="Helvetica Neue"/>
                        <a:cs typeface="Helvetica Neue"/>
                        <a:sym typeface="Helvetica Neue"/>
                      </a:endParaRPr>
                    </a:p>
                    <a:p>
                      <a:pPr indent="0" lvl="0" marL="0" marR="0" rtl="0" algn="l">
                        <a:lnSpc>
                          <a:spcPct val="115000"/>
                        </a:lnSpc>
                        <a:spcBef>
                          <a:spcPts val="0"/>
                        </a:spcBef>
                        <a:spcAft>
                          <a:spcPts val="0"/>
                        </a:spcAft>
                        <a:buClr>
                          <a:srgbClr val="000000"/>
                        </a:buClr>
                        <a:buSzPts val="2000"/>
                        <a:buFont typeface="Arial"/>
                        <a:buNone/>
                      </a:pPr>
                      <a:r>
                        <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6415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3.</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Find the Filter function and add it to the system. Set the filter values to 0-30. </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bl>
          </a:graphicData>
        </a:graphic>
      </p:graphicFrame>
      <p:sp>
        <p:nvSpPr>
          <p:cNvPr id="260" name="Shape 260"/>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                                     Challenge 2</a:t>
            </a:r>
            <a:endParaRPr b="1" i="0" sz="4000" u="none" cap="none" strike="noStrike">
              <a:solidFill>
                <a:srgbClr val="08D0C4"/>
              </a:solidFill>
              <a:latin typeface="Helvetica Neue"/>
              <a:ea typeface="Helvetica Neue"/>
              <a:cs typeface="Helvetica Neue"/>
              <a:sym typeface="Helvetica Neue"/>
            </a:endParaRPr>
          </a:p>
        </p:txBody>
      </p:sp>
      <p:grpSp>
        <p:nvGrpSpPr>
          <p:cNvPr id="261" name="Shape 261"/>
          <p:cNvGrpSpPr/>
          <p:nvPr/>
        </p:nvGrpSpPr>
        <p:grpSpPr>
          <a:xfrm>
            <a:off x="4713975" y="1560663"/>
            <a:ext cx="1145700" cy="1166526"/>
            <a:chOff x="3999125" y="1266375"/>
            <a:chExt cx="1145700" cy="1166526"/>
          </a:xfrm>
        </p:grpSpPr>
        <p:pic>
          <p:nvPicPr>
            <p:cNvPr id="262" name="Shape 262"/>
            <p:cNvPicPr preferRelativeResize="0"/>
            <p:nvPr/>
          </p:nvPicPr>
          <p:blipFill>
            <a:blip r:embed="rId4">
              <a:alphaModFix/>
            </a:blip>
            <a:stretch>
              <a:fillRect/>
            </a:stretch>
          </p:blipFill>
          <p:spPr>
            <a:xfrm>
              <a:off x="4052425" y="1643147"/>
              <a:ext cx="1039150" cy="789754"/>
            </a:xfrm>
            <a:prstGeom prst="rect">
              <a:avLst/>
            </a:prstGeom>
            <a:noFill/>
            <a:ln>
              <a:noFill/>
            </a:ln>
          </p:spPr>
        </p:pic>
        <p:sp>
          <p:nvSpPr>
            <p:cNvPr id="263" name="Shape 263"/>
            <p:cNvSpPr txBox="1"/>
            <p:nvPr/>
          </p:nvSpPr>
          <p:spPr>
            <a:xfrm>
              <a:off x="3999125" y="1266375"/>
              <a:ext cx="1145700" cy="3705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b="1" lang="en" sz="1200">
                  <a:solidFill>
                    <a:srgbClr val="00D1C5"/>
                  </a:solidFill>
                  <a:latin typeface="Helvetica Neue"/>
                  <a:ea typeface="Helvetica Neue"/>
                  <a:cs typeface="Helvetica Neue"/>
                  <a:sym typeface="Helvetica Neue"/>
                </a:rPr>
                <a:t>Light Sensor</a:t>
              </a:r>
              <a:endParaRPr b="1" sz="1200">
                <a:solidFill>
                  <a:srgbClr val="00D1C5"/>
                </a:solidFill>
                <a:latin typeface="Helvetica Neue"/>
                <a:ea typeface="Helvetica Neue"/>
                <a:cs typeface="Helvetica Neue"/>
                <a:sym typeface="Helvetica Neue"/>
              </a:endParaRPr>
            </a:p>
          </p:txBody>
        </p:sp>
      </p:grpSp>
      <p:grpSp>
        <p:nvGrpSpPr>
          <p:cNvPr id="264" name="Shape 264"/>
          <p:cNvGrpSpPr/>
          <p:nvPr/>
        </p:nvGrpSpPr>
        <p:grpSpPr>
          <a:xfrm>
            <a:off x="5935876" y="1560350"/>
            <a:ext cx="1057533" cy="1167175"/>
            <a:chOff x="4046926" y="4711450"/>
            <a:chExt cx="1057533" cy="1167175"/>
          </a:xfrm>
        </p:grpSpPr>
        <p:pic>
          <p:nvPicPr>
            <p:cNvPr id="265" name="Shape 265"/>
            <p:cNvPicPr preferRelativeResize="0"/>
            <p:nvPr/>
          </p:nvPicPr>
          <p:blipFill>
            <a:blip r:embed="rId5">
              <a:alphaModFix/>
            </a:blip>
            <a:stretch>
              <a:fillRect/>
            </a:stretch>
          </p:blipFill>
          <p:spPr>
            <a:xfrm>
              <a:off x="4046926" y="5081950"/>
              <a:ext cx="1057533" cy="796675"/>
            </a:xfrm>
            <a:prstGeom prst="rect">
              <a:avLst/>
            </a:prstGeom>
            <a:noFill/>
            <a:ln>
              <a:noFill/>
            </a:ln>
          </p:spPr>
        </p:pic>
        <p:sp>
          <p:nvSpPr>
            <p:cNvPr id="266" name="Shape 266"/>
            <p:cNvSpPr txBox="1"/>
            <p:nvPr/>
          </p:nvSpPr>
          <p:spPr>
            <a:xfrm>
              <a:off x="4056093" y="4711450"/>
              <a:ext cx="1039200" cy="3705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b="1" lang="en" sz="1200">
                  <a:solidFill>
                    <a:srgbClr val="00D1C5"/>
                  </a:solidFill>
                  <a:latin typeface="Helvetica Neue"/>
                  <a:ea typeface="Helvetica Neue"/>
                  <a:cs typeface="Helvetica Neue"/>
                  <a:sym typeface="Helvetica Neue"/>
                </a:rPr>
                <a:t>Light</a:t>
              </a:r>
              <a:endParaRPr b="1" sz="1200">
                <a:solidFill>
                  <a:srgbClr val="00D1C5"/>
                </a:solidFill>
                <a:latin typeface="Helvetica Neue"/>
                <a:ea typeface="Helvetica Neue"/>
                <a:cs typeface="Helvetica Neue"/>
                <a:sym typeface="Helvetica Neue"/>
              </a:endParaRPr>
            </a:p>
          </p:txBody>
        </p:sp>
      </p:grpSp>
      <p:grpSp>
        <p:nvGrpSpPr>
          <p:cNvPr id="267" name="Shape 267"/>
          <p:cNvGrpSpPr/>
          <p:nvPr/>
        </p:nvGrpSpPr>
        <p:grpSpPr>
          <a:xfrm>
            <a:off x="7071475" y="1560350"/>
            <a:ext cx="1057533" cy="1167175"/>
            <a:chOff x="7796788" y="2854925"/>
            <a:chExt cx="1057533" cy="1167175"/>
          </a:xfrm>
        </p:grpSpPr>
        <p:pic>
          <p:nvPicPr>
            <p:cNvPr id="268" name="Shape 268"/>
            <p:cNvPicPr preferRelativeResize="0"/>
            <p:nvPr/>
          </p:nvPicPr>
          <p:blipFill>
            <a:blip r:embed="rId6">
              <a:alphaModFix/>
            </a:blip>
            <a:stretch>
              <a:fillRect/>
            </a:stretch>
          </p:blipFill>
          <p:spPr>
            <a:xfrm>
              <a:off x="7796788" y="3225425"/>
              <a:ext cx="1057533" cy="796675"/>
            </a:xfrm>
            <a:prstGeom prst="rect">
              <a:avLst/>
            </a:prstGeom>
            <a:noFill/>
            <a:ln>
              <a:noFill/>
            </a:ln>
          </p:spPr>
        </p:pic>
        <p:sp>
          <p:nvSpPr>
            <p:cNvPr id="269" name="Shape 269"/>
            <p:cNvSpPr txBox="1"/>
            <p:nvPr/>
          </p:nvSpPr>
          <p:spPr>
            <a:xfrm>
              <a:off x="7796800" y="2854925"/>
              <a:ext cx="1057500" cy="3705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b="1" lang="en" sz="1200">
                  <a:solidFill>
                    <a:srgbClr val="00D1C5"/>
                  </a:solidFill>
                  <a:latin typeface="Helvetica Neue"/>
                  <a:ea typeface="Helvetica Neue"/>
                  <a:cs typeface="Helvetica Neue"/>
                  <a:sym typeface="Helvetica Neue"/>
                </a:rPr>
                <a:t>Buzzer</a:t>
              </a:r>
              <a:endParaRPr b="1" sz="1200">
                <a:solidFill>
                  <a:srgbClr val="00D1C5"/>
                </a:solidFill>
                <a:latin typeface="Helvetica Neue"/>
                <a:ea typeface="Helvetica Neue"/>
                <a:cs typeface="Helvetica Neue"/>
                <a:sym typeface="Helvetica Neue"/>
              </a:endParaRPr>
            </a:p>
          </p:txBody>
        </p:sp>
      </p:grpSp>
      <p:pic>
        <p:nvPicPr>
          <p:cNvPr id="270" name="Shape 270"/>
          <p:cNvPicPr preferRelativeResize="0"/>
          <p:nvPr/>
        </p:nvPicPr>
        <p:blipFill>
          <a:blip r:embed="rId7">
            <a:alphaModFix/>
          </a:blip>
          <a:stretch>
            <a:fillRect/>
          </a:stretch>
        </p:blipFill>
        <p:spPr>
          <a:xfrm>
            <a:off x="5642011" y="3234174"/>
            <a:ext cx="1645250" cy="1362675"/>
          </a:xfrm>
          <a:prstGeom prst="rect">
            <a:avLst/>
          </a:prstGeom>
          <a:noFill/>
          <a:ln>
            <a:noFill/>
          </a:ln>
        </p:spPr>
      </p:pic>
      <p:pic>
        <p:nvPicPr>
          <p:cNvPr id="271" name="Shape 271"/>
          <p:cNvPicPr preferRelativeResize="0"/>
          <p:nvPr/>
        </p:nvPicPr>
        <p:blipFill>
          <a:blip r:embed="rId8">
            <a:alphaModFix/>
          </a:blip>
          <a:stretch>
            <a:fillRect/>
          </a:stretch>
        </p:blipFill>
        <p:spPr>
          <a:xfrm>
            <a:off x="5267075" y="4885500"/>
            <a:ext cx="2395100" cy="144362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pic>
        <p:nvPicPr>
          <p:cNvPr id="276" name="Shape 276"/>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77" name="Shape 277"/>
          <p:cNvGraphicFramePr/>
          <p:nvPr/>
        </p:nvGraphicFramePr>
        <p:xfrm>
          <a:off x="882726" y="1333638"/>
          <a:ext cx="3000000" cy="3000000"/>
        </p:xfrm>
        <a:graphic>
          <a:graphicData uri="http://schemas.openxmlformats.org/drawingml/2006/table">
            <a:tbl>
              <a:tblPr>
                <a:noFill/>
                <a:tableStyleId>{C9B84C06-6616-4E64-BAAC-960FB0FC9B4A}</a:tableStyleId>
              </a:tblPr>
              <a:tblGrid>
                <a:gridCol w="3689275"/>
                <a:gridCol w="3689275"/>
              </a:tblGrid>
              <a:tr h="22151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4. </a:t>
                      </a:r>
                      <a:r>
                        <a:rPr lang="en" sz="2000">
                          <a:latin typeface="Helvetica Neue"/>
                          <a:ea typeface="Helvetica Neue"/>
                          <a:cs typeface="Helvetica Neue"/>
                          <a:sym typeface="Helvetica Neue"/>
                        </a:rPr>
                        <a:t>Find the On/Off function and add it between the Filter and Buzzer. </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287437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5. </a:t>
                      </a:r>
                      <a:r>
                        <a:rPr b="1" lang="en" sz="2000">
                          <a:latin typeface="Helvetica Neue"/>
                          <a:ea typeface="Helvetica Neue"/>
                          <a:cs typeface="Helvetica Neue"/>
                          <a:sym typeface="Helvetica Neue"/>
                        </a:rPr>
                        <a:t> </a:t>
                      </a:r>
                      <a:r>
                        <a:rPr lang="en" sz="2000">
                          <a:latin typeface="Helvetica Neue"/>
                          <a:ea typeface="Helvetica Neue"/>
                          <a:cs typeface="Helvetica Neue"/>
                          <a:sym typeface="Helvetica Neue"/>
                        </a:rPr>
                        <a:t>Try it! You may want to replace the Buzzer with Sound Player to see if they work interchangeably. </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bl>
          </a:graphicData>
        </a:graphic>
      </p:graphicFrame>
      <p:sp>
        <p:nvSpPr>
          <p:cNvPr id="278" name="Shape 278"/>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                                     Challenge 2</a:t>
            </a:r>
            <a:endParaRPr b="1" i="0" sz="4000" u="none" cap="none" strike="noStrike">
              <a:solidFill>
                <a:srgbClr val="08D0C4"/>
              </a:solidFill>
              <a:latin typeface="Helvetica Neue"/>
              <a:ea typeface="Helvetica Neue"/>
              <a:cs typeface="Helvetica Neue"/>
              <a:sym typeface="Helvetica Neue"/>
            </a:endParaRPr>
          </a:p>
        </p:txBody>
      </p:sp>
      <p:pic>
        <p:nvPicPr>
          <p:cNvPr id="279" name="Shape 279"/>
          <p:cNvPicPr preferRelativeResize="0"/>
          <p:nvPr/>
        </p:nvPicPr>
        <p:blipFill>
          <a:blip r:embed="rId4">
            <a:alphaModFix/>
          </a:blip>
          <a:stretch>
            <a:fillRect/>
          </a:stretch>
        </p:blipFill>
        <p:spPr>
          <a:xfrm>
            <a:off x="5147875" y="1610294"/>
            <a:ext cx="2693749" cy="1226650"/>
          </a:xfrm>
          <a:prstGeom prst="rect">
            <a:avLst/>
          </a:prstGeom>
          <a:noFill/>
          <a:ln>
            <a:noFill/>
          </a:ln>
        </p:spPr>
      </p:pic>
      <p:pic>
        <p:nvPicPr>
          <p:cNvPr id="280" name="Shape 280"/>
          <p:cNvPicPr preferRelativeResize="0"/>
          <p:nvPr/>
        </p:nvPicPr>
        <p:blipFill>
          <a:blip r:embed="rId5">
            <a:alphaModFix/>
          </a:blip>
          <a:stretch>
            <a:fillRect/>
          </a:stretch>
        </p:blipFill>
        <p:spPr>
          <a:xfrm>
            <a:off x="4884074" y="4208474"/>
            <a:ext cx="3069525" cy="149006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4" name="Shape 284"/>
        <p:cNvGrpSpPr/>
        <p:nvPr/>
      </p:nvGrpSpPr>
      <p:grpSpPr>
        <a:xfrm>
          <a:off x="0" y="0"/>
          <a:ext cx="0" cy="0"/>
          <a:chOff x="0" y="0"/>
          <a:chExt cx="0" cy="0"/>
        </a:xfrm>
      </p:grpSpPr>
      <p:pic>
        <p:nvPicPr>
          <p:cNvPr id="285" name="Shape 285"/>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86" name="Shape 286"/>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3000">
                <a:solidFill>
                  <a:srgbClr val="08D0C4"/>
                </a:solidFill>
                <a:latin typeface="Helvetica Neue"/>
                <a:ea typeface="Helvetica Neue"/>
                <a:cs typeface="Helvetica Neue"/>
                <a:sym typeface="Helvetica Neue"/>
              </a:rPr>
              <a:t>Checks for understanding</a:t>
            </a:r>
            <a:endParaRPr b="1" i="0" sz="3000" u="none" cap="none" strike="noStrike">
              <a:solidFill>
                <a:srgbClr val="08D0C4"/>
              </a:solidFill>
              <a:latin typeface="Helvetica Neue"/>
              <a:ea typeface="Helvetica Neue"/>
              <a:cs typeface="Helvetica Neue"/>
              <a:sym typeface="Helvetica Neue"/>
            </a:endParaRPr>
          </a:p>
        </p:txBody>
      </p:sp>
      <p:sp>
        <p:nvSpPr>
          <p:cNvPr id="287" name="Shape 287"/>
          <p:cNvSpPr txBox="1"/>
          <p:nvPr/>
        </p:nvSpPr>
        <p:spPr>
          <a:xfrm>
            <a:off x="371700" y="2022925"/>
            <a:ext cx="8705400" cy="3862800"/>
          </a:xfrm>
          <a:prstGeom prst="rect">
            <a:avLst/>
          </a:prstGeom>
          <a:noFill/>
          <a:ln>
            <a:noFill/>
          </a:ln>
        </p:spPr>
        <p:txBody>
          <a:bodyPr anchorCtr="0" anchor="ctr" bIns="91425" lIns="91425" spcFirstLastPara="1" rIns="91425" wrap="square" tIns="91425">
            <a:noAutofit/>
          </a:bodyPr>
          <a:lstStyle/>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What does the On/Off block do? </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It disconnects the system</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It turns buttons into sensors</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It turns sensors into buttons</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In this system, why do we need Toggle to turn on the Buzzer or Sound Player?</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Because the Buzzer and Sound Player respond to Boolean true or false</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Because the Buzzer and Sounds Player are sensors</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We don’t need the Toggle to turn on the Buzzer or Sound Player</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1" name="Shape 291"/>
        <p:cNvGrpSpPr/>
        <p:nvPr/>
      </p:nvGrpSpPr>
      <p:grpSpPr>
        <a:xfrm>
          <a:off x="0" y="0"/>
          <a:ext cx="0" cy="0"/>
          <a:chOff x="0" y="0"/>
          <a:chExt cx="0" cy="0"/>
        </a:xfrm>
      </p:grpSpPr>
      <p:pic>
        <p:nvPicPr>
          <p:cNvPr id="292" name="Shape 292"/>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93" name="Shape 293"/>
          <p:cNvSpPr/>
          <p:nvPr/>
        </p:nvSpPr>
        <p:spPr>
          <a:xfrm>
            <a:off x="581983" y="1743550"/>
            <a:ext cx="8220300" cy="1298700"/>
          </a:xfrm>
          <a:prstGeom prst="rect">
            <a:avLst/>
          </a:prstGeom>
          <a:noFill/>
          <a:ln>
            <a:noFill/>
          </a:ln>
        </p:spPr>
        <p:txBody>
          <a:bodyPr anchorCtr="0" anchor="t" bIns="45700" lIns="91425" spcFirstLastPara="1" rIns="91425" wrap="square" tIns="45700">
            <a:noAutofit/>
          </a:bodyPr>
          <a:lstStyle/>
          <a:p>
            <a:pPr indent="-349250" lvl="0" marL="514350" marR="0" rtl="0" algn="l">
              <a:lnSpc>
                <a:spcPct val="115000"/>
              </a:lnSpc>
              <a:spcBef>
                <a:spcPts val="0"/>
              </a:spcBef>
              <a:spcAft>
                <a:spcPts val="0"/>
              </a:spcAft>
              <a:buClr>
                <a:srgbClr val="000000"/>
              </a:buClr>
              <a:buSzPts val="2400"/>
              <a:buFont typeface="Noto Sans Symbols"/>
              <a:buChar char="✓"/>
            </a:pPr>
            <a:r>
              <a:rPr b="1" lang="en" sz="2400">
                <a:latin typeface="Helvetica Neue"/>
                <a:ea typeface="Helvetica Neue"/>
                <a:cs typeface="Helvetica Neue"/>
                <a:sym typeface="Helvetica Neue"/>
              </a:rPr>
              <a:t>Today I learned….</a:t>
            </a:r>
            <a:endParaRPr b="0" i="0" sz="2400" u="none" cap="none" strike="noStrike">
              <a:solidFill>
                <a:srgbClr val="000000"/>
              </a:solidFill>
              <a:latin typeface="Arial"/>
              <a:ea typeface="Arial"/>
              <a:cs typeface="Arial"/>
              <a:sym typeface="Arial"/>
            </a:endParaRPr>
          </a:p>
        </p:txBody>
      </p:sp>
      <p:sp>
        <p:nvSpPr>
          <p:cNvPr id="294" name="Shape 294"/>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                                    </a:t>
            </a:r>
            <a:r>
              <a:rPr b="1" lang="en" sz="3000">
                <a:solidFill>
                  <a:srgbClr val="08D0C4"/>
                </a:solidFill>
                <a:latin typeface="Helvetica Neue"/>
                <a:ea typeface="Helvetica Neue"/>
                <a:cs typeface="Helvetica Neue"/>
                <a:sym typeface="Helvetica Neue"/>
              </a:rPr>
              <a:t> </a:t>
            </a:r>
            <a:endParaRPr b="1" sz="3000">
              <a:solidFill>
                <a:srgbClr val="08D0C4"/>
              </a:solidFill>
              <a:latin typeface="Helvetica Neue"/>
              <a:ea typeface="Helvetica Neue"/>
              <a:cs typeface="Helvetica Neue"/>
              <a:sym typeface="Helvetica Neue"/>
            </a:endParaRPr>
          </a:p>
          <a:p>
            <a:pPr indent="457200" lvl="0" marL="4114800" marR="0" rtl="0" algn="l">
              <a:lnSpc>
                <a:spcPct val="90000"/>
              </a:lnSpc>
              <a:spcBef>
                <a:spcPts val="0"/>
              </a:spcBef>
              <a:spcAft>
                <a:spcPts val="0"/>
              </a:spcAft>
              <a:buClr>
                <a:srgbClr val="000000"/>
              </a:buClr>
              <a:buSzPts val="4200"/>
              <a:buFont typeface="Arial"/>
              <a:buNone/>
            </a:pPr>
            <a:r>
              <a:rPr b="1" lang="en" sz="3000">
                <a:solidFill>
                  <a:srgbClr val="08D0C4"/>
                </a:solidFill>
                <a:latin typeface="Helvetica Neue"/>
                <a:ea typeface="Helvetica Neue"/>
                <a:cs typeface="Helvetica Neue"/>
                <a:sym typeface="Helvetica Neue"/>
              </a:rPr>
              <a:t>Tidy Up/Exit Ticket</a:t>
            </a:r>
            <a:endParaRPr b="1" i="0" sz="3000" u="none" cap="none" strike="noStrike">
              <a:solidFill>
                <a:srgbClr val="08D0C4"/>
              </a:solidFill>
              <a:latin typeface="Helvetica Neue"/>
              <a:ea typeface="Helvetica Neue"/>
              <a:cs typeface="Helvetica Neue"/>
              <a:sym typeface="Helvetica Neue"/>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Shape 161"/>
          <p:cNvSpPr txBox="1"/>
          <p:nvPr/>
        </p:nvSpPr>
        <p:spPr>
          <a:xfrm>
            <a:off x="0" y="-13447"/>
            <a:ext cx="9144000" cy="1144800"/>
          </a:xfrm>
          <a:prstGeom prst="rect">
            <a:avLst/>
          </a:prstGeom>
          <a:solidFill>
            <a:srgbClr val="08D0C4"/>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5000"/>
              <a:buFont typeface="Arial"/>
              <a:buNone/>
            </a:pPr>
            <a:r>
              <a:rPr b="1" i="1" lang="en" sz="5000">
                <a:solidFill>
                  <a:schemeClr val="lt1"/>
                </a:solidFill>
                <a:latin typeface="Helvetica Neue"/>
                <a:ea typeface="Helvetica Neue"/>
                <a:cs typeface="Helvetica Neue"/>
                <a:sym typeface="Helvetica Neue"/>
              </a:rPr>
              <a:t>Scientific Investigation</a:t>
            </a:r>
            <a:endParaRPr b="1" i="1" sz="5000" u="none" cap="none" strike="noStrike">
              <a:solidFill>
                <a:schemeClr val="lt1"/>
              </a:solidFill>
              <a:latin typeface="Helvetica Neue"/>
              <a:ea typeface="Helvetica Neue"/>
              <a:cs typeface="Helvetica Neue"/>
              <a:sym typeface="Helvetica Neue"/>
            </a:endParaRPr>
          </a:p>
        </p:txBody>
      </p:sp>
      <p:sp>
        <p:nvSpPr>
          <p:cNvPr id="162" name="Shape 162"/>
          <p:cNvSpPr txBox="1"/>
          <p:nvPr/>
        </p:nvSpPr>
        <p:spPr>
          <a:xfrm>
            <a:off x="0" y="1131350"/>
            <a:ext cx="9114300" cy="1052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i="1" lang="en" sz="2500">
                <a:solidFill>
                  <a:schemeClr val="dk1"/>
                </a:solidFill>
                <a:latin typeface="Helvetica Neue"/>
                <a:ea typeface="Helvetica Neue"/>
                <a:cs typeface="Helvetica Neue"/>
                <a:sym typeface="Helvetica Neue"/>
              </a:rPr>
              <a:t>What is a smart grid?</a:t>
            </a:r>
            <a:endParaRPr b="1" sz="2500">
              <a:solidFill>
                <a:schemeClr val="dk1"/>
              </a:solidFill>
              <a:latin typeface="Helvetica Neue"/>
              <a:ea typeface="Helvetica Neue"/>
              <a:cs typeface="Helvetica Neue"/>
              <a:sym typeface="Helvetica Neue"/>
            </a:endParaRPr>
          </a:p>
        </p:txBody>
      </p:sp>
      <p:pic>
        <p:nvPicPr>
          <p:cNvPr id="163" name="Shape 163"/>
          <p:cNvPicPr preferRelativeResize="0"/>
          <p:nvPr/>
        </p:nvPicPr>
        <p:blipFill>
          <a:blip r:embed="rId3">
            <a:alphaModFix/>
          </a:blip>
          <a:stretch>
            <a:fillRect/>
          </a:stretch>
        </p:blipFill>
        <p:spPr>
          <a:xfrm>
            <a:off x="882750" y="1974925"/>
            <a:ext cx="7378500" cy="44482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pic>
        <p:nvPicPr>
          <p:cNvPr id="168" name="Shape 168"/>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69" name="Shape 169"/>
          <p:cNvSpPr txBox="1"/>
          <p:nvPr/>
        </p:nvSpPr>
        <p:spPr>
          <a:xfrm>
            <a:off x="495300" y="2462274"/>
            <a:ext cx="8153400" cy="622800"/>
          </a:xfrm>
          <a:prstGeom prst="rect">
            <a:avLst/>
          </a:prstGeom>
          <a:noFill/>
          <a:ln>
            <a:noFill/>
          </a:ln>
        </p:spPr>
        <p:txBody>
          <a:bodyPr anchorCtr="0" anchor="b" bIns="0" lIns="0" spcFirstLastPara="1" rIns="0" wrap="square" tIns="24750">
            <a:noAutofit/>
          </a:bodyPr>
          <a:lstStyle/>
          <a:p>
            <a:pPr indent="0" lvl="0" marL="0" marR="0" rtl="0" algn="ctr">
              <a:lnSpc>
                <a:spcPct val="90000"/>
              </a:lnSpc>
              <a:spcBef>
                <a:spcPts val="0"/>
              </a:spcBef>
              <a:spcAft>
                <a:spcPts val="0"/>
              </a:spcAft>
              <a:buClr>
                <a:srgbClr val="000000"/>
              </a:buClr>
              <a:buSzPts val="4200"/>
              <a:buFont typeface="Arial"/>
              <a:buNone/>
            </a:pPr>
            <a:r>
              <a:t/>
            </a:r>
            <a:endParaRPr b="1" i="0" sz="4200" u="none" cap="none" strike="noStrike">
              <a:solidFill>
                <a:srgbClr val="08D0C4"/>
              </a:solidFill>
              <a:latin typeface="Helvetica Neue"/>
              <a:ea typeface="Helvetica Neue"/>
              <a:cs typeface="Helvetica Neue"/>
              <a:sym typeface="Helvetica Neue"/>
            </a:endParaRPr>
          </a:p>
        </p:txBody>
      </p:sp>
      <p:sp>
        <p:nvSpPr>
          <p:cNvPr id="170" name="Shape 170"/>
          <p:cNvSpPr/>
          <p:nvPr/>
        </p:nvSpPr>
        <p:spPr>
          <a:xfrm>
            <a:off x="-228600" y="2044525"/>
            <a:ext cx="9144000" cy="554100"/>
          </a:xfrm>
          <a:prstGeom prst="rect">
            <a:avLst/>
          </a:prstGeom>
          <a:noFill/>
          <a:ln>
            <a:noFill/>
          </a:ln>
        </p:spPr>
        <p:txBody>
          <a:bodyPr anchorCtr="0" anchor="t" bIns="45700" lIns="91425" spcFirstLastPara="1" rIns="91425" wrap="square" tIns="45700">
            <a:noAutofit/>
          </a:bodyPr>
          <a:lstStyle/>
          <a:p>
            <a:pPr indent="0" lvl="0" marL="857250" rtl="0" algn="ctr">
              <a:spcBef>
                <a:spcPts val="0"/>
              </a:spcBef>
              <a:spcAft>
                <a:spcPts val="0"/>
              </a:spcAft>
              <a:buClr>
                <a:schemeClr val="dk1"/>
              </a:buClr>
              <a:buSzPts val="1100"/>
              <a:buFont typeface="Arial"/>
              <a:buNone/>
            </a:pPr>
            <a:r>
              <a:rPr b="1" i="1" lang="en" sz="2500">
                <a:solidFill>
                  <a:schemeClr val="dk1"/>
                </a:solidFill>
                <a:latin typeface="Helvetica Neue"/>
                <a:ea typeface="Helvetica Neue"/>
                <a:cs typeface="Helvetica Neue"/>
                <a:sym typeface="Helvetica Neue"/>
              </a:rPr>
              <a:t>What is smart lighting? What makes it ‘smart’?  </a:t>
            </a:r>
            <a:endParaRPr b="1" i="1" sz="2500">
              <a:solidFill>
                <a:schemeClr val="dk1"/>
              </a:solidFill>
              <a:latin typeface="Helvetica Neue"/>
              <a:ea typeface="Helvetica Neue"/>
              <a:cs typeface="Helvetica Neue"/>
              <a:sym typeface="Helvetica Neue"/>
            </a:endParaRPr>
          </a:p>
          <a:p>
            <a:pPr indent="0" lvl="0" marL="0" marR="0" rtl="0" algn="ctr">
              <a:lnSpc>
                <a:spcPct val="100000"/>
              </a:lnSpc>
              <a:spcBef>
                <a:spcPts val="0"/>
              </a:spcBef>
              <a:spcAft>
                <a:spcPts val="0"/>
              </a:spcAft>
              <a:buNone/>
            </a:pPr>
            <a:r>
              <a:t/>
            </a:r>
            <a:endParaRPr b="1" i="1" sz="2500">
              <a:solidFill>
                <a:schemeClr val="dk1"/>
              </a:solidFill>
              <a:latin typeface="Helvetica Neue"/>
              <a:ea typeface="Helvetica Neue"/>
              <a:cs typeface="Helvetica Neue"/>
              <a:sym typeface="Helvetica Neue"/>
            </a:endParaRPr>
          </a:p>
        </p:txBody>
      </p:sp>
      <p:sp>
        <p:nvSpPr>
          <p:cNvPr id="171" name="Shape 171"/>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Mini-lesson</a:t>
            </a:r>
            <a:endParaRPr b="1" i="0" sz="4200" u="none" cap="none" strike="noStrike">
              <a:solidFill>
                <a:srgbClr val="08D0C4"/>
              </a:solidFill>
              <a:latin typeface="Helvetica Neue"/>
              <a:ea typeface="Helvetica Neue"/>
              <a:cs typeface="Helvetica Neue"/>
              <a:sym typeface="Helvetica Neue"/>
            </a:endParaRPr>
          </a:p>
        </p:txBody>
      </p:sp>
      <p:pic>
        <p:nvPicPr>
          <p:cNvPr id="172" name="Shape 172"/>
          <p:cNvPicPr preferRelativeResize="0"/>
          <p:nvPr/>
        </p:nvPicPr>
        <p:blipFill>
          <a:blip r:embed="rId4">
            <a:alphaModFix/>
          </a:blip>
          <a:stretch>
            <a:fillRect/>
          </a:stretch>
        </p:blipFill>
        <p:spPr>
          <a:xfrm>
            <a:off x="533400" y="2932675"/>
            <a:ext cx="2844925" cy="1790625"/>
          </a:xfrm>
          <a:prstGeom prst="rect">
            <a:avLst/>
          </a:prstGeom>
          <a:noFill/>
          <a:ln>
            <a:noFill/>
          </a:ln>
        </p:spPr>
      </p:pic>
      <p:pic>
        <p:nvPicPr>
          <p:cNvPr id="173" name="Shape 173"/>
          <p:cNvPicPr preferRelativeResize="0"/>
          <p:nvPr/>
        </p:nvPicPr>
        <p:blipFill>
          <a:blip r:embed="rId5">
            <a:alphaModFix/>
          </a:blip>
          <a:stretch>
            <a:fillRect/>
          </a:stretch>
        </p:blipFill>
        <p:spPr>
          <a:xfrm>
            <a:off x="3715700" y="2932676"/>
            <a:ext cx="2147308" cy="1907050"/>
          </a:xfrm>
          <a:prstGeom prst="rect">
            <a:avLst/>
          </a:prstGeom>
          <a:noFill/>
          <a:ln>
            <a:noFill/>
          </a:ln>
        </p:spPr>
      </p:pic>
      <p:pic>
        <p:nvPicPr>
          <p:cNvPr id="174" name="Shape 174"/>
          <p:cNvPicPr preferRelativeResize="0"/>
          <p:nvPr/>
        </p:nvPicPr>
        <p:blipFill>
          <a:blip r:embed="rId6">
            <a:alphaModFix/>
          </a:blip>
          <a:stretch>
            <a:fillRect/>
          </a:stretch>
        </p:blipFill>
        <p:spPr>
          <a:xfrm>
            <a:off x="6465700" y="3204975"/>
            <a:ext cx="2297300" cy="151833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Shape 179"/>
          <p:cNvSpPr txBox="1"/>
          <p:nvPr/>
        </p:nvSpPr>
        <p:spPr>
          <a:xfrm>
            <a:off x="0" y="0"/>
            <a:ext cx="9144000" cy="1144800"/>
          </a:xfrm>
          <a:prstGeom prst="rect">
            <a:avLst/>
          </a:prstGeom>
          <a:solidFill>
            <a:srgbClr val="08D0C4"/>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3700"/>
              <a:buFont typeface="Arial"/>
              <a:buNone/>
            </a:pPr>
            <a:r>
              <a:rPr b="1" lang="en" sz="3700">
                <a:solidFill>
                  <a:schemeClr val="lt1"/>
                </a:solidFill>
                <a:latin typeface="Helvetica Neue"/>
                <a:ea typeface="Helvetica Neue"/>
                <a:cs typeface="Helvetica Neue"/>
                <a:sym typeface="Helvetica Neue"/>
              </a:rPr>
              <a:t>Keywords</a:t>
            </a:r>
            <a:endParaRPr b="1" i="0" sz="3700" u="none" cap="none" strike="noStrike">
              <a:solidFill>
                <a:schemeClr val="lt1"/>
              </a:solidFill>
              <a:latin typeface="Helvetica Neue"/>
              <a:ea typeface="Helvetica Neue"/>
              <a:cs typeface="Helvetica Neue"/>
              <a:sym typeface="Helvetica Neue"/>
            </a:endParaRPr>
          </a:p>
        </p:txBody>
      </p:sp>
      <p:sp>
        <p:nvSpPr>
          <p:cNvPr id="180" name="Shape 180"/>
          <p:cNvSpPr txBox="1"/>
          <p:nvPr/>
        </p:nvSpPr>
        <p:spPr>
          <a:xfrm>
            <a:off x="620875" y="2351353"/>
            <a:ext cx="8228700" cy="1857300"/>
          </a:xfrm>
          <a:prstGeom prst="rect">
            <a:avLst/>
          </a:prstGeom>
          <a:noFill/>
          <a:ln>
            <a:noFill/>
          </a:ln>
        </p:spPr>
        <p:txBody>
          <a:bodyPr anchorCtr="0" anchor="t" bIns="0" lIns="0" spcFirstLastPara="1" rIns="0" wrap="square" tIns="0">
            <a:noAutofit/>
          </a:bodyPr>
          <a:lstStyle/>
          <a:p>
            <a:pPr indent="-368300" lvl="0" marL="457200" rtl="0">
              <a:lnSpc>
                <a:spcPct val="115000"/>
              </a:lnSpc>
              <a:spcBef>
                <a:spcPts val="0"/>
              </a:spcBef>
              <a:spcAft>
                <a:spcPts val="0"/>
              </a:spcAft>
              <a:buClr>
                <a:schemeClr val="dk1"/>
              </a:buClr>
              <a:buSzPts val="2200"/>
              <a:buFont typeface="Helvetica Neue"/>
              <a:buChar char="●"/>
            </a:pPr>
            <a:r>
              <a:rPr lang="en" sz="2200">
                <a:solidFill>
                  <a:schemeClr val="dk1"/>
                </a:solidFill>
                <a:latin typeface="Helvetica Neue"/>
                <a:ea typeface="Helvetica Neue"/>
                <a:cs typeface="Helvetica Neue"/>
                <a:sym typeface="Helvetica Neue"/>
              </a:rPr>
              <a:t>Grid</a:t>
            </a:r>
            <a:endParaRPr sz="2200">
              <a:solidFill>
                <a:schemeClr val="dk1"/>
              </a:solidFill>
              <a:latin typeface="Helvetica Neue"/>
              <a:ea typeface="Helvetica Neue"/>
              <a:cs typeface="Helvetica Neue"/>
              <a:sym typeface="Helvetica Neue"/>
            </a:endParaRPr>
          </a:p>
          <a:p>
            <a:pPr indent="-368300" lvl="0" marL="457200" rtl="0">
              <a:lnSpc>
                <a:spcPct val="115000"/>
              </a:lnSpc>
              <a:spcBef>
                <a:spcPts val="0"/>
              </a:spcBef>
              <a:spcAft>
                <a:spcPts val="0"/>
              </a:spcAft>
              <a:buClr>
                <a:schemeClr val="dk1"/>
              </a:buClr>
              <a:buSzPts val="2200"/>
              <a:buFont typeface="Helvetica Neue"/>
              <a:buChar char="●"/>
            </a:pPr>
            <a:r>
              <a:rPr lang="en" sz="2200">
                <a:solidFill>
                  <a:schemeClr val="dk1"/>
                </a:solidFill>
                <a:latin typeface="Helvetica Neue"/>
                <a:ea typeface="Helvetica Neue"/>
                <a:cs typeface="Helvetica Neue"/>
                <a:sym typeface="Helvetica Neue"/>
              </a:rPr>
              <a:t>Electricity</a:t>
            </a:r>
            <a:endParaRPr sz="2200">
              <a:solidFill>
                <a:schemeClr val="dk1"/>
              </a:solidFill>
              <a:latin typeface="Helvetica Neue"/>
              <a:ea typeface="Helvetica Neue"/>
              <a:cs typeface="Helvetica Neue"/>
              <a:sym typeface="Helvetica Neue"/>
            </a:endParaRPr>
          </a:p>
          <a:p>
            <a:pPr indent="-368300" lvl="0" marL="457200" rtl="0">
              <a:lnSpc>
                <a:spcPct val="115000"/>
              </a:lnSpc>
              <a:spcBef>
                <a:spcPts val="0"/>
              </a:spcBef>
              <a:spcAft>
                <a:spcPts val="0"/>
              </a:spcAft>
              <a:buClr>
                <a:schemeClr val="dk1"/>
              </a:buClr>
              <a:buSzPts val="2200"/>
              <a:buFont typeface="Helvetica Neue"/>
              <a:buChar char="●"/>
            </a:pPr>
            <a:r>
              <a:rPr lang="en" sz="2200">
                <a:solidFill>
                  <a:schemeClr val="dk1"/>
                </a:solidFill>
                <a:latin typeface="Helvetica Neue"/>
                <a:ea typeface="Helvetica Neue"/>
                <a:cs typeface="Helvetica Neue"/>
                <a:sym typeface="Helvetica Neue"/>
              </a:rPr>
              <a:t>Dim</a:t>
            </a:r>
            <a:endParaRPr sz="2200">
              <a:solidFill>
                <a:schemeClr val="dk1"/>
              </a:solidFill>
              <a:latin typeface="Helvetica Neue"/>
              <a:ea typeface="Helvetica Neue"/>
              <a:cs typeface="Helvetica Neue"/>
              <a:sym typeface="Helvetica Neue"/>
            </a:endParaRPr>
          </a:p>
          <a:p>
            <a:pPr indent="-368300" lvl="0" marL="457200" rtl="0">
              <a:lnSpc>
                <a:spcPct val="115000"/>
              </a:lnSpc>
              <a:spcBef>
                <a:spcPts val="0"/>
              </a:spcBef>
              <a:spcAft>
                <a:spcPts val="0"/>
              </a:spcAft>
              <a:buClr>
                <a:schemeClr val="dk1"/>
              </a:buClr>
              <a:buSzPts val="2200"/>
              <a:buFont typeface="Helvetica Neue"/>
              <a:buChar char="●"/>
            </a:pPr>
            <a:r>
              <a:rPr lang="en" sz="2200">
                <a:solidFill>
                  <a:schemeClr val="dk1"/>
                </a:solidFill>
                <a:latin typeface="Helvetica Neue"/>
                <a:ea typeface="Helvetica Neue"/>
                <a:cs typeface="Helvetica Neue"/>
                <a:sym typeface="Helvetica Neue"/>
              </a:rPr>
              <a:t>Sensor</a:t>
            </a:r>
            <a:endParaRPr sz="2200">
              <a:solidFill>
                <a:schemeClr val="dk1"/>
              </a:solidFill>
              <a:latin typeface="Helvetica Neue"/>
              <a:ea typeface="Helvetica Neue"/>
              <a:cs typeface="Helvetica Neue"/>
              <a:sym typeface="Helvetica Neue"/>
            </a:endParaRPr>
          </a:p>
          <a:p>
            <a:pPr indent="-368300" lvl="0" marL="457200" rtl="0">
              <a:lnSpc>
                <a:spcPct val="115000"/>
              </a:lnSpc>
              <a:spcBef>
                <a:spcPts val="0"/>
              </a:spcBef>
              <a:spcAft>
                <a:spcPts val="0"/>
              </a:spcAft>
              <a:buClr>
                <a:schemeClr val="dk1"/>
              </a:buClr>
              <a:buSzPts val="2200"/>
              <a:buFont typeface="Helvetica Neue"/>
              <a:buChar char="●"/>
            </a:pPr>
            <a:r>
              <a:rPr lang="en" sz="2200">
                <a:solidFill>
                  <a:schemeClr val="dk1"/>
                </a:solidFill>
                <a:latin typeface="Helvetica Neue"/>
                <a:ea typeface="Helvetica Neue"/>
                <a:cs typeface="Helvetica Neue"/>
                <a:sym typeface="Helvetica Neue"/>
              </a:rPr>
              <a:t>Efficient</a:t>
            </a:r>
            <a:endParaRPr sz="2200">
              <a:solidFill>
                <a:schemeClr val="dk1"/>
              </a:solidFill>
              <a:latin typeface="Helvetica Neue"/>
              <a:ea typeface="Helvetica Neue"/>
              <a:cs typeface="Helvetica Neue"/>
              <a:sym typeface="Helvetica Neue"/>
            </a:endParaRPr>
          </a:p>
          <a:p>
            <a:pPr indent="-368300" lvl="0" marL="457200" rtl="0">
              <a:lnSpc>
                <a:spcPct val="115000"/>
              </a:lnSpc>
              <a:spcBef>
                <a:spcPts val="0"/>
              </a:spcBef>
              <a:spcAft>
                <a:spcPts val="0"/>
              </a:spcAft>
              <a:buClr>
                <a:schemeClr val="dk1"/>
              </a:buClr>
              <a:buSzPts val="2200"/>
              <a:buFont typeface="Helvetica Neue"/>
              <a:buChar char="●"/>
            </a:pPr>
            <a:r>
              <a:rPr lang="en" sz="2200">
                <a:solidFill>
                  <a:schemeClr val="dk1"/>
                </a:solidFill>
                <a:latin typeface="Helvetica Neue"/>
                <a:ea typeface="Helvetica Neue"/>
                <a:cs typeface="Helvetica Neue"/>
                <a:sym typeface="Helvetica Neue"/>
              </a:rPr>
              <a:t>Consumption</a:t>
            </a:r>
            <a:endParaRPr sz="22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t/>
            </a:r>
            <a:endParaRPr sz="2200"/>
          </a:p>
          <a:p>
            <a:pPr indent="0" lvl="0" marL="0" marR="0" rtl="0" algn="l">
              <a:lnSpc>
                <a:spcPct val="100000"/>
              </a:lnSpc>
              <a:spcBef>
                <a:spcPts val="0"/>
              </a:spcBef>
              <a:spcAft>
                <a:spcPts val="0"/>
              </a:spcAft>
              <a:buClr>
                <a:srgbClr val="000000"/>
              </a:buClr>
              <a:buSzPts val="2500"/>
              <a:buFont typeface="Arial"/>
              <a:buNone/>
            </a:pPr>
            <a:r>
              <a:t/>
            </a:r>
            <a:endParaRPr b="1" i="0" sz="2500" u="none" cap="none" strike="noStrike">
              <a:solidFill>
                <a:srgbClr val="868686"/>
              </a:solidFill>
              <a:latin typeface="Helvetica Neue"/>
              <a:ea typeface="Helvetica Neue"/>
              <a:cs typeface="Helvetica Neue"/>
              <a:sym typeface="Helvetica Neue"/>
            </a:endParaRPr>
          </a:p>
        </p:txBody>
      </p:sp>
      <p:sp>
        <p:nvSpPr>
          <p:cNvPr id="181" name="Shape 181"/>
          <p:cNvSpPr/>
          <p:nvPr/>
        </p:nvSpPr>
        <p:spPr>
          <a:xfrm>
            <a:off x="41575" y="1356725"/>
            <a:ext cx="8821500" cy="554100"/>
          </a:xfrm>
          <a:prstGeom prst="rect">
            <a:avLst/>
          </a:prstGeom>
          <a:noFill/>
          <a:ln>
            <a:noFill/>
          </a:ln>
        </p:spPr>
        <p:txBody>
          <a:bodyPr anchorCtr="0" anchor="t" bIns="45700" lIns="91425" spcFirstLastPara="1" rIns="91425" wrap="square" tIns="45700">
            <a:noAutofit/>
          </a:bodyPr>
          <a:lstStyle/>
          <a:p>
            <a:pPr indent="0" lvl="0" marL="857250" rtl="0" algn="ctr">
              <a:spcBef>
                <a:spcPts val="0"/>
              </a:spcBef>
              <a:spcAft>
                <a:spcPts val="0"/>
              </a:spcAft>
              <a:buSzPts val="1100"/>
              <a:buNone/>
            </a:pPr>
            <a:r>
              <a:rPr b="1" i="1" lang="en" sz="2500">
                <a:solidFill>
                  <a:schemeClr val="dk1"/>
                </a:solidFill>
                <a:latin typeface="Helvetica Neue"/>
                <a:ea typeface="Helvetica Neue"/>
                <a:cs typeface="Helvetica Neue"/>
                <a:sym typeface="Helvetica Neue"/>
              </a:rPr>
              <a:t>Match or define keywords in your workbook</a:t>
            </a:r>
            <a:endParaRPr b="1" i="1" sz="2500">
              <a:solidFill>
                <a:schemeClr val="dk1"/>
              </a:solidFill>
              <a:latin typeface="Helvetica Neue"/>
              <a:ea typeface="Helvetica Neue"/>
              <a:cs typeface="Helvetica Neue"/>
              <a:sym typeface="Helvetica Neue"/>
            </a:endParaRPr>
          </a:p>
          <a:p>
            <a:pPr indent="0" lvl="0" marL="0" marR="0" rtl="0" algn="ctr">
              <a:lnSpc>
                <a:spcPct val="100000"/>
              </a:lnSpc>
              <a:spcBef>
                <a:spcPts val="0"/>
              </a:spcBef>
              <a:spcAft>
                <a:spcPts val="0"/>
              </a:spcAft>
              <a:buNone/>
            </a:pPr>
            <a:r>
              <a:t/>
            </a:r>
            <a:endParaRPr b="1" i="1" sz="3000">
              <a:solidFill>
                <a:schemeClr val="dk1"/>
              </a:solidFill>
              <a:latin typeface="Helvetica Neue"/>
              <a:ea typeface="Helvetica Neue"/>
              <a:cs typeface="Helvetica Neue"/>
              <a:sym typeface="Helvetica Neue"/>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pic>
        <p:nvPicPr>
          <p:cNvPr id="186" name="Shape 186"/>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87" name="Shape 187"/>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3000">
                <a:solidFill>
                  <a:srgbClr val="08D0C4"/>
                </a:solidFill>
                <a:latin typeface="Helvetica Neue"/>
                <a:ea typeface="Helvetica Neue"/>
                <a:cs typeface="Helvetica Neue"/>
                <a:sym typeface="Helvetica Neue"/>
              </a:rPr>
              <a:t>Let’s Discuss</a:t>
            </a:r>
            <a:endParaRPr b="1" i="0" sz="3000" u="none" cap="none" strike="noStrike">
              <a:solidFill>
                <a:srgbClr val="08D0C4"/>
              </a:solidFill>
              <a:latin typeface="Helvetica Neue"/>
              <a:ea typeface="Helvetica Neue"/>
              <a:cs typeface="Helvetica Neue"/>
              <a:sym typeface="Helvetica Neue"/>
            </a:endParaRPr>
          </a:p>
        </p:txBody>
      </p:sp>
      <p:sp>
        <p:nvSpPr>
          <p:cNvPr id="188" name="Shape 188"/>
          <p:cNvSpPr txBox="1"/>
          <p:nvPr/>
        </p:nvSpPr>
        <p:spPr>
          <a:xfrm>
            <a:off x="250325" y="1685500"/>
            <a:ext cx="8705400" cy="36846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What is a key difference between smart lighting and regular lighting systems? </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A smart lighting system uses energy efficiently</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A regular lighting system uses energy efficiently</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They are the same</a:t>
            </a:r>
            <a:endParaRPr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rPr b="1" i="1" lang="en" sz="2400">
                <a:solidFill>
                  <a:schemeClr val="dk1"/>
                </a:solidFill>
                <a:latin typeface="Helvetica Neue"/>
                <a:ea typeface="Helvetica Neue"/>
                <a:cs typeface="Helvetica Neue"/>
                <a:sym typeface="Helvetica Neue"/>
              </a:rPr>
              <a:t>2. In your workbook or with a partner, record, discuss, or share one example of how smart lighting reduces energy consumption.</a:t>
            </a:r>
            <a:endParaRPr b="1" sz="24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pic>
        <p:nvPicPr>
          <p:cNvPr id="193" name="Shape 193"/>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94" name="Shape 194"/>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W</a:t>
            </a:r>
            <a:r>
              <a:rPr b="1" lang="en" sz="4200">
                <a:solidFill>
                  <a:srgbClr val="08D0C4"/>
                </a:solidFill>
                <a:latin typeface="Helvetica Neue"/>
                <a:ea typeface="Helvetica Neue"/>
                <a:cs typeface="Helvetica Neue"/>
                <a:sym typeface="Helvetica Neue"/>
              </a:rPr>
              <a:t>orked Example</a:t>
            </a:r>
            <a:endParaRPr b="1" i="0" sz="4200" u="none" cap="none" strike="noStrike">
              <a:solidFill>
                <a:srgbClr val="08D0C4"/>
              </a:solidFill>
              <a:latin typeface="Helvetica Neue"/>
              <a:ea typeface="Helvetica Neue"/>
              <a:cs typeface="Helvetica Neue"/>
              <a:sym typeface="Helvetica Neue"/>
            </a:endParaRPr>
          </a:p>
        </p:txBody>
      </p:sp>
      <p:sp>
        <p:nvSpPr>
          <p:cNvPr id="195" name="Shape 195"/>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196" name="Shape 196"/>
          <p:cNvGraphicFramePr/>
          <p:nvPr/>
        </p:nvGraphicFramePr>
        <p:xfrm>
          <a:off x="882742" y="1333644"/>
          <a:ext cx="3000000" cy="3000000"/>
        </p:xfrm>
        <a:graphic>
          <a:graphicData uri="http://schemas.openxmlformats.org/drawingml/2006/table">
            <a:tbl>
              <a:tblPr>
                <a:noFill/>
                <a:tableStyleId>{C9B84C06-6616-4E64-BAAC-960FB0FC9B4A}</a:tableStyleId>
              </a:tblPr>
              <a:tblGrid>
                <a:gridCol w="4520125"/>
                <a:gridCol w="2858375"/>
              </a:tblGrid>
              <a:tr h="2160775">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 </a:t>
                      </a:r>
                      <a:r>
                        <a:rPr lang="en" sz="2000" u="none" cap="none" strike="noStrike">
                          <a:latin typeface="Helvetica Neue"/>
                          <a:ea typeface="Helvetica Neue"/>
                          <a:cs typeface="Helvetica Neue"/>
                          <a:sym typeface="Helvetica Neue"/>
                        </a:rPr>
                        <a:t>Turn on and pair:</a:t>
                      </a:r>
                      <a:endParaRPr/>
                    </a:p>
                    <a:p>
                      <a:pPr indent="-342900" lvl="0" marL="342900" marR="0" rtl="0">
                        <a:lnSpc>
                          <a:spcPct val="115000"/>
                        </a:lnSpc>
                        <a:spcBef>
                          <a:spcPts val="0"/>
                        </a:spcBef>
                        <a:spcAft>
                          <a:spcPts val="0"/>
                        </a:spcAft>
                        <a:buClr>
                          <a:srgbClr val="000000"/>
                        </a:buClr>
                        <a:buSzPts val="2000"/>
                        <a:buFont typeface="Arial"/>
                        <a:buChar char="●"/>
                      </a:pPr>
                      <a:r>
                        <a:rPr lang="en" sz="2000" u="none" cap="none" strike="noStrike">
                          <a:latin typeface="Helvetica Neue"/>
                          <a:ea typeface="Helvetica Neue"/>
                          <a:cs typeface="Helvetica Neue"/>
                          <a:sym typeface="Helvetica Neue"/>
                        </a:rPr>
                        <a:t>1 Light Sensor bl</a:t>
                      </a:r>
                      <a:r>
                        <a:rPr lang="en" sz="2000" u="none" cap="none" strike="noStrike">
                          <a:latin typeface="Helvetica Neue"/>
                          <a:ea typeface="Helvetica Neue"/>
                          <a:cs typeface="Helvetica Neue"/>
                          <a:sym typeface="Helvetica Neue"/>
                        </a:rPr>
                        <a:t>o</a:t>
                      </a:r>
                      <a:r>
                        <a:rPr lang="en" sz="2000" u="none" cap="none" strike="noStrike">
                          <a:latin typeface="Helvetica Neue"/>
                          <a:ea typeface="Helvetica Neue"/>
                          <a:cs typeface="Helvetica Neue"/>
                          <a:sym typeface="Helvetica Neue"/>
                        </a:rPr>
                        <a:t>ck</a:t>
                      </a:r>
                      <a:endParaRPr/>
                    </a:p>
                    <a:p>
                      <a:pPr indent="-342900" lvl="0" marL="342900" marR="0" rtl="0">
                        <a:lnSpc>
                          <a:spcPct val="115000"/>
                        </a:lnSpc>
                        <a:spcBef>
                          <a:spcPts val="0"/>
                        </a:spcBef>
                        <a:spcAft>
                          <a:spcPts val="0"/>
                        </a:spcAft>
                        <a:buClr>
                          <a:srgbClr val="000000"/>
                        </a:buClr>
                        <a:buSzPts val="2000"/>
                        <a:buFont typeface="Arial"/>
                        <a:buChar char="●"/>
                      </a:pPr>
                      <a:r>
                        <a:rPr lang="en" sz="2000" u="none" cap="none" strike="noStrike">
                          <a:latin typeface="Helvetica Neue"/>
                          <a:ea typeface="Helvetica Neue"/>
                          <a:cs typeface="Helvetica Neue"/>
                          <a:sym typeface="Helvetica Neue"/>
                        </a:rPr>
                        <a:t>1 RGB LED block </a:t>
                      </a:r>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r h="1578825">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u="none" cap="none" strike="noStrike">
                          <a:latin typeface="Helvetica Neue"/>
                          <a:ea typeface="Helvetica Neue"/>
                          <a:cs typeface="Helvetica Neue"/>
                          <a:sym typeface="Helvetica Neue"/>
                        </a:rPr>
                        <a:t>Drag the Light Sensor block and RGB LED onto the canvas</a:t>
                      </a:r>
                      <a:endParaRPr sz="2000" u="none" cap="none" strike="noStrike">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r h="1349925">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3. </a:t>
                      </a:r>
                      <a:r>
                        <a:rPr lang="en" sz="2000">
                          <a:latin typeface="Helvetica Neue"/>
                          <a:ea typeface="Helvetica Neue"/>
                          <a:cs typeface="Helvetica Neue"/>
                          <a:sym typeface="Helvetica Neue"/>
                        </a:rPr>
                        <a:t>Connect the Light Sensor and the RGB LED blocks</a:t>
                      </a:r>
                      <a:endParaRPr sz="2000" u="none" cap="none" strike="noStrike">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bl>
          </a:graphicData>
        </a:graphic>
      </p:graphicFrame>
      <p:pic>
        <p:nvPicPr>
          <p:cNvPr id="197" name="Shape 197"/>
          <p:cNvPicPr preferRelativeResize="0"/>
          <p:nvPr/>
        </p:nvPicPr>
        <p:blipFill>
          <a:blip r:embed="rId4">
            <a:alphaModFix/>
          </a:blip>
          <a:stretch>
            <a:fillRect/>
          </a:stretch>
        </p:blipFill>
        <p:spPr>
          <a:xfrm>
            <a:off x="6159449" y="1625948"/>
            <a:ext cx="1290600" cy="1545500"/>
          </a:xfrm>
          <a:prstGeom prst="rect">
            <a:avLst/>
          </a:prstGeom>
          <a:noFill/>
          <a:ln>
            <a:noFill/>
          </a:ln>
        </p:spPr>
      </p:pic>
      <p:grpSp>
        <p:nvGrpSpPr>
          <p:cNvPr id="198" name="Shape 198"/>
          <p:cNvGrpSpPr/>
          <p:nvPr/>
        </p:nvGrpSpPr>
        <p:grpSpPr>
          <a:xfrm>
            <a:off x="5628950" y="3530363"/>
            <a:ext cx="1145700" cy="1166526"/>
            <a:chOff x="3999125" y="1266375"/>
            <a:chExt cx="1145700" cy="1166526"/>
          </a:xfrm>
        </p:grpSpPr>
        <p:pic>
          <p:nvPicPr>
            <p:cNvPr id="199" name="Shape 199"/>
            <p:cNvPicPr preferRelativeResize="0"/>
            <p:nvPr/>
          </p:nvPicPr>
          <p:blipFill>
            <a:blip r:embed="rId5">
              <a:alphaModFix/>
            </a:blip>
            <a:stretch>
              <a:fillRect/>
            </a:stretch>
          </p:blipFill>
          <p:spPr>
            <a:xfrm>
              <a:off x="4052425" y="1643147"/>
              <a:ext cx="1039150" cy="789754"/>
            </a:xfrm>
            <a:prstGeom prst="rect">
              <a:avLst/>
            </a:prstGeom>
            <a:noFill/>
            <a:ln>
              <a:noFill/>
            </a:ln>
          </p:spPr>
        </p:pic>
        <p:sp>
          <p:nvSpPr>
            <p:cNvPr id="200" name="Shape 200"/>
            <p:cNvSpPr txBox="1"/>
            <p:nvPr/>
          </p:nvSpPr>
          <p:spPr>
            <a:xfrm>
              <a:off x="3999125" y="1266375"/>
              <a:ext cx="1145700" cy="3705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b="1" lang="en" sz="1200">
                  <a:solidFill>
                    <a:srgbClr val="00D1C5"/>
                  </a:solidFill>
                  <a:latin typeface="Helvetica Neue"/>
                  <a:ea typeface="Helvetica Neue"/>
                  <a:cs typeface="Helvetica Neue"/>
                  <a:sym typeface="Helvetica Neue"/>
                </a:rPr>
                <a:t>Light Sensor</a:t>
              </a:r>
              <a:endParaRPr b="1" sz="1200">
                <a:solidFill>
                  <a:srgbClr val="00D1C5"/>
                </a:solidFill>
                <a:latin typeface="Helvetica Neue"/>
                <a:ea typeface="Helvetica Neue"/>
                <a:cs typeface="Helvetica Neue"/>
                <a:sym typeface="Helvetica Neue"/>
              </a:endParaRPr>
            </a:p>
          </p:txBody>
        </p:sp>
      </p:grpSp>
      <p:grpSp>
        <p:nvGrpSpPr>
          <p:cNvPr id="201" name="Shape 201"/>
          <p:cNvGrpSpPr/>
          <p:nvPr/>
        </p:nvGrpSpPr>
        <p:grpSpPr>
          <a:xfrm>
            <a:off x="6850851" y="3530050"/>
            <a:ext cx="1057533" cy="1167175"/>
            <a:chOff x="4046926" y="4711450"/>
            <a:chExt cx="1057533" cy="1167175"/>
          </a:xfrm>
        </p:grpSpPr>
        <p:pic>
          <p:nvPicPr>
            <p:cNvPr id="202" name="Shape 202"/>
            <p:cNvPicPr preferRelativeResize="0"/>
            <p:nvPr/>
          </p:nvPicPr>
          <p:blipFill>
            <a:blip r:embed="rId6">
              <a:alphaModFix/>
            </a:blip>
            <a:stretch>
              <a:fillRect/>
            </a:stretch>
          </p:blipFill>
          <p:spPr>
            <a:xfrm>
              <a:off x="4046926" y="5081950"/>
              <a:ext cx="1057533" cy="796675"/>
            </a:xfrm>
            <a:prstGeom prst="rect">
              <a:avLst/>
            </a:prstGeom>
            <a:noFill/>
            <a:ln>
              <a:noFill/>
            </a:ln>
          </p:spPr>
        </p:pic>
        <p:sp>
          <p:nvSpPr>
            <p:cNvPr id="203" name="Shape 203"/>
            <p:cNvSpPr txBox="1"/>
            <p:nvPr/>
          </p:nvSpPr>
          <p:spPr>
            <a:xfrm>
              <a:off x="4056093" y="4711450"/>
              <a:ext cx="1039200" cy="3705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None/>
              </a:pPr>
              <a:r>
                <a:rPr b="1" lang="en" sz="1200">
                  <a:solidFill>
                    <a:srgbClr val="00D1C5"/>
                  </a:solidFill>
                  <a:latin typeface="Helvetica Neue"/>
                  <a:ea typeface="Helvetica Neue"/>
                  <a:cs typeface="Helvetica Neue"/>
                  <a:sym typeface="Helvetica Neue"/>
                </a:rPr>
                <a:t>Light</a:t>
              </a:r>
              <a:endParaRPr b="1" sz="1200">
                <a:solidFill>
                  <a:srgbClr val="00D1C5"/>
                </a:solidFill>
                <a:latin typeface="Helvetica Neue"/>
                <a:ea typeface="Helvetica Neue"/>
                <a:cs typeface="Helvetica Neue"/>
                <a:sym typeface="Helvetica Neue"/>
              </a:endParaRPr>
            </a:p>
          </p:txBody>
        </p:sp>
      </p:grpSp>
      <p:pic>
        <p:nvPicPr>
          <p:cNvPr id="204" name="Shape 204"/>
          <p:cNvPicPr preferRelativeResize="0"/>
          <p:nvPr/>
        </p:nvPicPr>
        <p:blipFill>
          <a:blip r:embed="rId7">
            <a:alphaModFix/>
          </a:blip>
          <a:stretch>
            <a:fillRect/>
          </a:stretch>
        </p:blipFill>
        <p:spPr>
          <a:xfrm>
            <a:off x="5786962" y="5227516"/>
            <a:ext cx="2035575" cy="104143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pic>
        <p:nvPicPr>
          <p:cNvPr id="209" name="Shape 209"/>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10" name="Shape 210"/>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211" name="Shape 211"/>
          <p:cNvGraphicFramePr/>
          <p:nvPr/>
        </p:nvGraphicFramePr>
        <p:xfrm>
          <a:off x="882754" y="1333644"/>
          <a:ext cx="3000000" cy="3000000"/>
        </p:xfrm>
        <a:graphic>
          <a:graphicData uri="http://schemas.openxmlformats.org/drawingml/2006/table">
            <a:tbl>
              <a:tblPr>
                <a:noFill/>
                <a:tableStyleId>{C9B84C06-6616-4E64-BAAC-960FB0FC9B4A}</a:tableStyleId>
              </a:tblPr>
              <a:tblGrid>
                <a:gridCol w="4544675"/>
                <a:gridCol w="2833825"/>
              </a:tblGrid>
              <a:tr h="17662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4. </a:t>
                      </a:r>
                      <a:r>
                        <a:rPr lang="en" sz="2000">
                          <a:latin typeface="Helvetica Neue"/>
                          <a:ea typeface="Helvetica Neue"/>
                          <a:cs typeface="Helvetica Neue"/>
                          <a:sym typeface="Helvetica Neue"/>
                        </a:rPr>
                        <a:t>Put one or two fingers over the Light Sensor. </a:t>
                      </a:r>
                      <a:r>
                        <a:rPr i="1" lang="en" sz="2000">
                          <a:latin typeface="Helvetica Neue"/>
                          <a:ea typeface="Helvetica Neue"/>
                          <a:cs typeface="Helvetica Neue"/>
                          <a:sym typeface="Helvetica Neue"/>
                        </a:rPr>
                        <a:t>This should dim the RGB LED slightly. </a:t>
                      </a:r>
                      <a:endParaRPr sz="2000" u="none" cap="none" strike="noStrike">
                        <a:latin typeface="Helvetica Neue"/>
                        <a:ea typeface="Helvetica Neue"/>
                        <a:cs typeface="Helvetica Neue"/>
                        <a:sym typeface="Helvetica Neue"/>
                      </a:endParaRPr>
                    </a:p>
                  </a:txBody>
                  <a:tcPr marT="58100" marB="58100" marR="58100" marL="581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17662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5. </a:t>
                      </a:r>
                      <a:r>
                        <a:rPr lang="en" sz="2000">
                          <a:latin typeface="Helvetica Neue"/>
                          <a:ea typeface="Helvetica Neue"/>
                          <a:cs typeface="Helvetica Neue"/>
                          <a:sym typeface="Helvetica Neue"/>
                        </a:rPr>
                        <a:t>Put your entire palm over the Light Sensor and cover it completely. </a:t>
                      </a:r>
                      <a:r>
                        <a:rPr i="1" lang="en" sz="2000">
                          <a:latin typeface="Helvetica Neue"/>
                          <a:ea typeface="Helvetica Neue"/>
                          <a:cs typeface="Helvetica Neue"/>
                          <a:sym typeface="Helvetica Neue"/>
                        </a:rPr>
                        <a:t>This should turn the RGB LED off.</a:t>
                      </a:r>
                      <a:endParaRPr sz="2000">
                        <a:latin typeface="Helvetica Neue"/>
                        <a:ea typeface="Helvetica Neue"/>
                        <a:cs typeface="Helvetica Neue"/>
                        <a:sym typeface="Helvetica Neue"/>
                      </a:endParaRPr>
                    </a:p>
                  </a:txBody>
                  <a:tcPr marT="58100" marB="58100" marR="58100" marL="581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15571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6. </a:t>
                      </a:r>
                      <a:r>
                        <a:rPr lang="en" sz="2000">
                          <a:latin typeface="Helvetica Neue"/>
                          <a:ea typeface="Helvetica Neue"/>
                          <a:cs typeface="Helvetica Neue"/>
                          <a:sym typeface="Helvetica Neue"/>
                        </a:rPr>
                        <a:t>Find the Inverse function from the Toolbox and add it between the Light Sensor and RGB LED.</a:t>
                      </a:r>
                      <a:endParaRPr sz="2000">
                        <a:latin typeface="Helvetica Neue"/>
                        <a:ea typeface="Helvetica Neue"/>
                        <a:cs typeface="Helvetica Neue"/>
                        <a:sym typeface="Helvetica Neue"/>
                      </a:endParaRPr>
                    </a:p>
                  </a:txBody>
                  <a:tcPr marT="58100" marB="58100" marR="58100" marL="581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58100" marB="58100" marR="58100" marL="5810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12" name="Shape 212"/>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Worked Example</a:t>
            </a:r>
            <a:endParaRPr b="1" i="0" sz="4200" u="none" cap="none" strike="noStrike">
              <a:solidFill>
                <a:srgbClr val="08D0C4"/>
              </a:solidFill>
              <a:latin typeface="Helvetica Neue"/>
              <a:ea typeface="Helvetica Neue"/>
              <a:cs typeface="Helvetica Neue"/>
              <a:sym typeface="Helvetica Neue"/>
            </a:endParaRPr>
          </a:p>
        </p:txBody>
      </p:sp>
      <p:pic>
        <p:nvPicPr>
          <p:cNvPr id="213" name="Shape 213"/>
          <p:cNvPicPr preferRelativeResize="0"/>
          <p:nvPr/>
        </p:nvPicPr>
        <p:blipFill>
          <a:blip r:embed="rId4">
            <a:alphaModFix/>
          </a:blip>
          <a:stretch>
            <a:fillRect/>
          </a:stretch>
        </p:blipFill>
        <p:spPr>
          <a:xfrm>
            <a:off x="5623313" y="5152324"/>
            <a:ext cx="2478950" cy="1015535"/>
          </a:xfrm>
          <a:prstGeom prst="rect">
            <a:avLst/>
          </a:prstGeom>
          <a:noFill/>
          <a:ln>
            <a:noFill/>
          </a:ln>
        </p:spPr>
      </p:pic>
      <p:pic>
        <p:nvPicPr>
          <p:cNvPr id="214" name="Shape 214"/>
          <p:cNvPicPr preferRelativeResize="0"/>
          <p:nvPr/>
        </p:nvPicPr>
        <p:blipFill>
          <a:blip r:embed="rId5">
            <a:alphaModFix/>
          </a:blip>
          <a:stretch>
            <a:fillRect/>
          </a:stretch>
        </p:blipFill>
        <p:spPr>
          <a:xfrm>
            <a:off x="6115075" y="1401838"/>
            <a:ext cx="1495425" cy="1495425"/>
          </a:xfrm>
          <a:prstGeom prst="rect">
            <a:avLst/>
          </a:prstGeom>
          <a:noFill/>
          <a:ln>
            <a:noFill/>
          </a:ln>
        </p:spPr>
      </p:pic>
      <p:pic>
        <p:nvPicPr>
          <p:cNvPr id="215" name="Shape 215"/>
          <p:cNvPicPr preferRelativeResize="0"/>
          <p:nvPr/>
        </p:nvPicPr>
        <p:blipFill>
          <a:blip r:embed="rId6">
            <a:alphaModFix/>
          </a:blip>
          <a:stretch>
            <a:fillRect/>
          </a:stretch>
        </p:blipFill>
        <p:spPr>
          <a:xfrm>
            <a:off x="6115075" y="3277088"/>
            <a:ext cx="1495425" cy="1495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pic>
        <p:nvPicPr>
          <p:cNvPr id="220" name="Shape 220"/>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21" name="Shape 221"/>
          <p:cNvGraphicFramePr/>
          <p:nvPr/>
        </p:nvGraphicFramePr>
        <p:xfrm>
          <a:off x="882751" y="1333638"/>
          <a:ext cx="3000000" cy="3000000"/>
        </p:xfrm>
        <a:graphic>
          <a:graphicData uri="http://schemas.openxmlformats.org/drawingml/2006/table">
            <a:tbl>
              <a:tblPr>
                <a:noFill/>
                <a:tableStyleId>{C9B84C06-6616-4E64-BAAC-960FB0FC9B4A}</a:tableStyleId>
              </a:tblPr>
              <a:tblGrid>
                <a:gridCol w="4447225"/>
                <a:gridCol w="2931275"/>
              </a:tblGrid>
              <a:tr h="20027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u="none" cap="none" strike="noStrike">
                          <a:latin typeface="Helvetica Neue"/>
                          <a:ea typeface="Helvetica Neue"/>
                          <a:cs typeface="Helvetica Neue"/>
                          <a:sym typeface="Helvetica Neue"/>
                        </a:rPr>
                        <a:t> Following on from the Worked Example</a:t>
                      </a:r>
                      <a:r>
                        <a:rPr lang="en" sz="2000">
                          <a:latin typeface="Helvetica Neue"/>
                          <a:ea typeface="Helvetica Neue"/>
                          <a:cs typeface="Helvetica Neue"/>
                          <a:sym typeface="Helvetica Neue"/>
                        </a:rPr>
                        <a:t>. Find the Inverse function from the Toolbox and add it between the Light Sensor and RGB LED.</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5434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a:t>
                      </a:r>
                      <a:r>
                        <a:rPr b="1" lang="en" sz="2000">
                          <a:latin typeface="Helvetica Neue"/>
                          <a:ea typeface="Helvetica Neue"/>
                          <a:cs typeface="Helvetica Neue"/>
                          <a:sym typeface="Helvetica Neue"/>
                        </a:rPr>
                        <a:t>2</a:t>
                      </a:r>
                      <a:r>
                        <a:rPr b="1" lang="en" sz="2000" u="none" cap="none" strike="noStrike">
                          <a:latin typeface="Helvetica Neue"/>
                          <a:ea typeface="Helvetica Neue"/>
                          <a:cs typeface="Helvetica Neue"/>
                          <a:sym typeface="Helvetica Neue"/>
                        </a:rPr>
                        <a:t>.</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Open the Settings icon on the Filter function and</a:t>
                      </a:r>
                      <a:r>
                        <a:rPr b="1" lang="en" sz="2000">
                          <a:latin typeface="Helvetica Neue"/>
                          <a:ea typeface="Helvetica Neue"/>
                          <a:cs typeface="Helvetica Neue"/>
                          <a:sym typeface="Helvetica Neue"/>
                        </a:rPr>
                        <a:t> </a:t>
                      </a:r>
                      <a:r>
                        <a:rPr lang="en" sz="2000">
                          <a:latin typeface="Helvetica Neue"/>
                          <a:ea typeface="Helvetica Neue"/>
                          <a:cs typeface="Helvetica Neue"/>
                          <a:sym typeface="Helvetica Neue"/>
                        </a:rPr>
                        <a:t>set the filter values to 50-100.</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5434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a:t>
                      </a:r>
                      <a:r>
                        <a:rPr b="1" lang="en" sz="2000">
                          <a:latin typeface="Helvetica Neue"/>
                          <a:ea typeface="Helvetica Neue"/>
                          <a:cs typeface="Helvetica Neue"/>
                          <a:sym typeface="Helvetica Neue"/>
                        </a:rPr>
                        <a:t>3</a:t>
                      </a:r>
                      <a:r>
                        <a:rPr b="1"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Very slowly, bring your hand closer and farther away from the Light Sensor. </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bl>
          </a:graphicData>
        </a:graphic>
      </p:graphicFrame>
      <p:sp>
        <p:nvSpPr>
          <p:cNvPr id="222" name="Shape 222"/>
          <p:cNvSpPr txBox="1"/>
          <p:nvPr/>
        </p:nvSpPr>
        <p:spPr>
          <a:xfrm>
            <a:off x="470075" y="243375"/>
            <a:ext cx="8153400" cy="6156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Challenge 1</a:t>
            </a:r>
            <a:endParaRPr b="1" i="0" sz="4000" u="none" cap="none" strike="noStrike">
              <a:solidFill>
                <a:srgbClr val="08D0C4"/>
              </a:solidFill>
              <a:latin typeface="Helvetica Neue"/>
              <a:ea typeface="Helvetica Neue"/>
              <a:cs typeface="Helvetica Neue"/>
              <a:sym typeface="Helvetica Neue"/>
            </a:endParaRPr>
          </a:p>
        </p:txBody>
      </p:sp>
      <p:pic>
        <p:nvPicPr>
          <p:cNvPr id="223" name="Shape 223"/>
          <p:cNvPicPr preferRelativeResize="0"/>
          <p:nvPr/>
        </p:nvPicPr>
        <p:blipFill>
          <a:blip r:embed="rId4">
            <a:alphaModFix/>
          </a:blip>
          <a:stretch>
            <a:fillRect/>
          </a:stretch>
        </p:blipFill>
        <p:spPr>
          <a:xfrm>
            <a:off x="5568913" y="1729324"/>
            <a:ext cx="2478950" cy="1015535"/>
          </a:xfrm>
          <a:prstGeom prst="rect">
            <a:avLst/>
          </a:prstGeom>
          <a:noFill/>
          <a:ln>
            <a:noFill/>
          </a:ln>
        </p:spPr>
      </p:pic>
      <p:pic>
        <p:nvPicPr>
          <p:cNvPr id="224" name="Shape 224"/>
          <p:cNvPicPr preferRelativeResize="0"/>
          <p:nvPr/>
        </p:nvPicPr>
        <p:blipFill>
          <a:blip r:embed="rId5">
            <a:alphaModFix/>
          </a:blip>
          <a:stretch>
            <a:fillRect/>
          </a:stretch>
        </p:blipFill>
        <p:spPr>
          <a:xfrm>
            <a:off x="5952900" y="3615212"/>
            <a:ext cx="1710975" cy="1041230"/>
          </a:xfrm>
          <a:prstGeom prst="rect">
            <a:avLst/>
          </a:prstGeom>
          <a:noFill/>
          <a:ln>
            <a:noFill/>
          </a:ln>
        </p:spPr>
      </p:pic>
      <p:pic>
        <p:nvPicPr>
          <p:cNvPr id="225" name="Shape 225"/>
          <p:cNvPicPr preferRelativeResize="0"/>
          <p:nvPr/>
        </p:nvPicPr>
        <p:blipFill>
          <a:blip r:embed="rId6">
            <a:alphaModFix/>
          </a:blip>
          <a:stretch>
            <a:fillRect/>
          </a:stretch>
        </p:blipFill>
        <p:spPr>
          <a:xfrm>
            <a:off x="5952904" y="4984600"/>
            <a:ext cx="1710975" cy="122718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pic>
        <p:nvPicPr>
          <p:cNvPr id="230" name="Shape 230"/>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31" name="Shape 231"/>
          <p:cNvGraphicFramePr/>
          <p:nvPr/>
        </p:nvGraphicFramePr>
        <p:xfrm>
          <a:off x="882734" y="1333650"/>
          <a:ext cx="3000000" cy="3000000"/>
        </p:xfrm>
        <a:graphic>
          <a:graphicData uri="http://schemas.openxmlformats.org/drawingml/2006/table">
            <a:tbl>
              <a:tblPr>
                <a:noFill/>
                <a:tableStyleId>{C9B84C06-6616-4E64-BAAC-960FB0FC9B4A}</a:tableStyleId>
              </a:tblPr>
              <a:tblGrid>
                <a:gridCol w="3689275"/>
                <a:gridCol w="3689275"/>
              </a:tblGrid>
              <a:tr h="16653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a:t>
                      </a:r>
                      <a:r>
                        <a:rPr b="1" lang="en" sz="2000">
                          <a:latin typeface="Helvetica Neue"/>
                          <a:ea typeface="Helvetica Neue"/>
                          <a:cs typeface="Helvetica Neue"/>
                          <a:sym typeface="Helvetica Neue"/>
                        </a:rPr>
                        <a:t>4</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Let’s add an alert. </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6653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a:t>
                      </a:r>
                      <a:r>
                        <a:rPr b="1" lang="en" sz="2000">
                          <a:latin typeface="Helvetica Neue"/>
                          <a:ea typeface="Helvetica Neue"/>
                          <a:cs typeface="Helvetica Neue"/>
                          <a:sym typeface="Helvetica Neue"/>
                        </a:rPr>
                        <a:t>5</a:t>
                      </a:r>
                      <a:r>
                        <a:rPr b="1" lang="en" sz="2000" u="none" cap="none" strike="noStrike">
                          <a:latin typeface="Helvetica Neue"/>
                          <a:ea typeface="Helvetica Neue"/>
                          <a:cs typeface="Helvetica Neue"/>
                          <a:sym typeface="Helvetica Neue"/>
                        </a:rPr>
                        <a:t>.</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Open the Settings icon on the Sound Player and choose a sound for your alert.</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7589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a:t>
                      </a:r>
                      <a:r>
                        <a:rPr b="1" lang="en" sz="2000">
                          <a:latin typeface="Helvetica Neue"/>
                          <a:ea typeface="Helvetica Neue"/>
                          <a:cs typeface="Helvetica Neue"/>
                          <a:sym typeface="Helvetica Neue"/>
                        </a:rPr>
                        <a:t>6</a:t>
                      </a:r>
                      <a:r>
                        <a:rPr b="1" lang="en" sz="2000" u="none" cap="none" strike="noStrike">
                          <a:latin typeface="Helvetica Neue"/>
                          <a:ea typeface="Helvetica Neue"/>
                          <a:cs typeface="Helvetica Neue"/>
                          <a:sym typeface="Helvetica Neue"/>
                        </a:rPr>
                        <a:t>.</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Try it! Does the Sound Player play?</a:t>
                      </a:r>
                      <a:endParaRPr sz="2000" u="none" cap="none" strike="noStrike">
                        <a:latin typeface="Arial"/>
                        <a:ea typeface="Arial"/>
                        <a:cs typeface="Arial"/>
                        <a:sym typeface="Arial"/>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bl>
          </a:graphicData>
        </a:graphic>
      </p:graphicFrame>
      <p:sp>
        <p:nvSpPr>
          <p:cNvPr id="232" name="Shape 232"/>
          <p:cNvSpPr txBox="1"/>
          <p:nvPr/>
        </p:nvSpPr>
        <p:spPr>
          <a:xfrm>
            <a:off x="470075" y="243375"/>
            <a:ext cx="8153400" cy="6156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Challenge 1</a:t>
            </a:r>
            <a:endParaRPr b="1" i="0" sz="4000" u="none" cap="none" strike="noStrike">
              <a:solidFill>
                <a:srgbClr val="08D0C4"/>
              </a:solidFill>
              <a:latin typeface="Helvetica Neue"/>
              <a:ea typeface="Helvetica Neue"/>
              <a:cs typeface="Helvetica Neue"/>
              <a:sym typeface="Helvetica Neue"/>
            </a:endParaRPr>
          </a:p>
        </p:txBody>
      </p:sp>
      <p:pic>
        <p:nvPicPr>
          <p:cNvPr id="233" name="Shape 233"/>
          <p:cNvPicPr preferRelativeResize="0"/>
          <p:nvPr/>
        </p:nvPicPr>
        <p:blipFill>
          <a:blip r:embed="rId4">
            <a:alphaModFix/>
          </a:blip>
          <a:stretch>
            <a:fillRect/>
          </a:stretch>
        </p:blipFill>
        <p:spPr>
          <a:xfrm>
            <a:off x="4906975" y="1527100"/>
            <a:ext cx="2949575" cy="1142775"/>
          </a:xfrm>
          <a:prstGeom prst="rect">
            <a:avLst/>
          </a:prstGeom>
          <a:noFill/>
          <a:ln>
            <a:noFill/>
          </a:ln>
        </p:spPr>
      </p:pic>
      <p:pic>
        <p:nvPicPr>
          <p:cNvPr id="234" name="Shape 234"/>
          <p:cNvPicPr preferRelativeResize="0"/>
          <p:nvPr/>
        </p:nvPicPr>
        <p:blipFill>
          <a:blip r:embed="rId5">
            <a:alphaModFix/>
          </a:blip>
          <a:stretch>
            <a:fillRect/>
          </a:stretch>
        </p:blipFill>
        <p:spPr>
          <a:xfrm>
            <a:off x="4987413" y="3338001"/>
            <a:ext cx="2788699" cy="1080850"/>
          </a:xfrm>
          <a:prstGeom prst="rect">
            <a:avLst/>
          </a:prstGeom>
          <a:noFill/>
          <a:ln>
            <a:noFill/>
          </a:ln>
        </p:spPr>
      </p:pic>
      <p:pic>
        <p:nvPicPr>
          <p:cNvPr id="235" name="Shape 235"/>
          <p:cNvPicPr preferRelativeResize="0"/>
          <p:nvPr/>
        </p:nvPicPr>
        <p:blipFill>
          <a:blip r:embed="rId4">
            <a:alphaModFix/>
          </a:blip>
          <a:stretch>
            <a:fillRect/>
          </a:stretch>
        </p:blipFill>
        <p:spPr>
          <a:xfrm>
            <a:off x="4906975" y="4976275"/>
            <a:ext cx="2949575" cy="11427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