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82" r:id="rId5"/>
    <p:sldMasterId id="2147483683" r:id="rId6"/>
    <p:sldMasterId id="2147483684"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Lst>
  <p:sldSz cy="6858000" cx="9144000"/>
  <p:notesSz cx="6858000" cy="9144000"/>
  <p:embeddedFontLst>
    <p:embeddedFont>
      <p:font typeface="Helvetica Neue"/>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518">
          <p15:clr>
            <a:srgbClr val="A4A3A4"/>
          </p15:clr>
        </p15:guide>
        <p15:guide id="2" pos="5242">
          <p15:clr>
            <a:srgbClr val="A4A3A4"/>
          </p15:clr>
        </p15:guide>
        <p15:guide id="3" orient="horz" pos="864">
          <p15:clr>
            <a:srgbClr val="A4A3A4"/>
          </p15:clr>
        </p15:guide>
        <p15:guide id="4" orient="horz" pos="403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F6876303-4C31-40E5-BEBA-355755A8230F}">
  <a:tblStyle styleId="{F6876303-4C31-40E5-BEBA-355755A8230F}"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4736BC9-EF09-4103-96EE-8C2B5E7EDEEA}" styleName="Table_1">
    <a:wholeTbl>
      <a:tcTxStyle b="off" i="off">
        <a:font>
          <a:latin typeface="Arial"/>
          <a:ea typeface="Arial"/>
          <a:cs typeface="Arial"/>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CF4"/>
          </a:solidFill>
        </a:fill>
      </a:tcStyle>
    </a:wholeTbl>
    <a:band1H>
      <a:tcTxStyle/>
      <a:tcStyle>
        <a:fill>
          <a:solidFill>
            <a:srgbClr val="CFD7E7"/>
          </a:solidFill>
        </a:fill>
      </a:tcStyle>
    </a:band1H>
    <a:band2H>
      <a:tcTxStyle/>
    </a:band2H>
    <a:band1V>
      <a:tcTxStyle/>
      <a:tcStyle>
        <a:fill>
          <a:solidFill>
            <a:srgbClr val="CFD7E7"/>
          </a:solidFill>
        </a:fill>
      </a:tcStyle>
    </a:band1V>
    <a:band2V>
      <a:tcTxStyle/>
    </a:band2V>
    <a:lastCol>
      <a:tcTxStyle b="on" i="off">
        <a:font>
          <a:latin typeface="Arial"/>
          <a:ea typeface="Arial"/>
          <a:cs typeface="Arial"/>
        </a:font>
        <a:schemeClr val="lt1"/>
      </a:tcTxStyle>
      <a:tcStyle>
        <a:fill>
          <a:solidFill>
            <a:schemeClr val="accent1"/>
          </a:solidFill>
        </a:fill>
      </a:tcStyle>
    </a:lastCol>
    <a:firstCol>
      <a:tcTxStyle b="on" i="off">
        <a:font>
          <a:latin typeface="Arial"/>
          <a:ea typeface="Arial"/>
          <a:cs typeface="Arial"/>
        </a:font>
        <a:schemeClr val="lt1"/>
      </a:tcTxStyle>
      <a:tcStyle>
        <a:fill>
          <a:solidFill>
            <a:schemeClr val="accent1"/>
          </a:solidFill>
        </a:fill>
      </a:tcStyle>
    </a:firstCol>
    <a:lastRow>
      <a:tcTxStyle b="on" i="off">
        <a:font>
          <a:latin typeface="Arial"/>
          <a:ea typeface="Arial"/>
          <a:cs typeface="Arial"/>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Arial"/>
          <a:ea typeface="Arial"/>
          <a:cs typeface="Arial"/>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518"/>
        <p:guide pos="5242"/>
        <p:guide pos="864" orient="horz"/>
        <p:guide pos="4032"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font" Target="fonts/HelveticaNeue-regular.fntdata"/><Relationship Id="rId23" Type="http://schemas.openxmlformats.org/officeDocument/2006/relationships/slide" Target="slides/slide1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HelveticaNeue-italic.fntdata"/><Relationship Id="rId25" Type="http://schemas.openxmlformats.org/officeDocument/2006/relationships/font" Target="fonts/HelveticaNeue-bold.fntdata"/><Relationship Id="rId27" Type="http://schemas.openxmlformats.org/officeDocument/2006/relationships/font" Target="fonts/HelveticaNeue-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Shape 15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3" name="Shape 153"/>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 name="Shape 226"/>
        <p:cNvGrpSpPr/>
        <p:nvPr/>
      </p:nvGrpSpPr>
      <p:grpSpPr>
        <a:xfrm>
          <a:off x="0" y="0"/>
          <a:ext cx="0" cy="0"/>
          <a:chOff x="0" y="0"/>
          <a:chExt cx="0" cy="0"/>
        </a:xfrm>
      </p:grpSpPr>
      <p:sp>
        <p:nvSpPr>
          <p:cNvPr id="227" name="Shape 22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8" name="Shape 228"/>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Challenge 1</a:t>
            </a:r>
            <a:r>
              <a:rPr lang="en" sz="1800">
                <a:solidFill>
                  <a:schemeClr val="dk1"/>
                </a:solidFill>
                <a:latin typeface="Helvetica Neue"/>
                <a:ea typeface="Helvetica Neue"/>
                <a:cs typeface="Helvetica Neue"/>
                <a:sym typeface="Helvetica Neue"/>
              </a:rPr>
              <a:t> - </a:t>
            </a:r>
            <a:r>
              <a:rPr i="1" lang="en" sz="1800">
                <a:solidFill>
                  <a:schemeClr val="dk1"/>
                </a:solidFill>
                <a:latin typeface="Helvetica Neue"/>
                <a:ea typeface="Helvetica Neue"/>
                <a:cs typeface="Helvetica Neue"/>
                <a:sym typeface="Helvetica Neue"/>
              </a:rPr>
              <a:t>Create a system to simulate an orbit around the sun</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1.</a:t>
            </a:r>
            <a:r>
              <a:rPr i="1" lang="en" sz="1800">
                <a:solidFill>
                  <a:schemeClr val="dk1"/>
                </a:solidFill>
                <a:latin typeface="Helvetica Neue"/>
                <a:ea typeface="Helvetica Neue"/>
                <a:cs typeface="Helvetica Neue"/>
                <a:sym typeface="Helvetica Neue"/>
              </a:rPr>
              <a:t> T says… </a:t>
            </a:r>
            <a:r>
              <a:rPr lang="en" sz="1800">
                <a:solidFill>
                  <a:schemeClr val="dk1"/>
                </a:solidFill>
                <a:latin typeface="Helvetica Neue"/>
                <a:ea typeface="Helvetica Neue"/>
                <a:cs typeface="Helvetica Neue"/>
                <a:sym typeface="Helvetica Neue"/>
              </a:rPr>
              <a:t>The image here only shows Mercury, Venus, Mars and Jupiter. It is important that this is as realistic as possible with the shapes of the orbit as egg shape and must have the planets in correct order </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2.</a:t>
            </a:r>
            <a:r>
              <a:rPr i="1" lang="en" sz="1800">
                <a:solidFill>
                  <a:schemeClr val="dk1"/>
                </a:solidFill>
                <a:latin typeface="Helvetica Neue"/>
                <a:ea typeface="Helvetica Neue"/>
                <a:cs typeface="Helvetica Neue"/>
                <a:sym typeface="Helvetica Neue"/>
              </a:rPr>
              <a:t> T says... The reason for a bat shape is to allow the planet to be secure on and the end of the bat the arm it will orbit on</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3.</a:t>
            </a:r>
            <a:r>
              <a:rPr i="1" lang="en" sz="1800">
                <a:solidFill>
                  <a:schemeClr val="dk1"/>
                </a:solidFill>
                <a:latin typeface="Helvetica Neue"/>
                <a:ea typeface="Helvetica Neue"/>
                <a:cs typeface="Helvetica Neue"/>
                <a:sym typeface="Helvetica Neue"/>
              </a:rPr>
              <a:t> T says… The small hole in the cardboard in the centre of the earth will allow the end of the motor block to pierce through and a small amount of blu tac on the end will hold the planet earth on top</a:t>
            </a:r>
            <a:endParaRPr i="1" sz="1800">
              <a:solidFill>
                <a:srgbClr val="E99A38"/>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4</a:t>
            </a:r>
            <a:r>
              <a:rPr i="1" lang="en" sz="1800">
                <a:solidFill>
                  <a:schemeClr val="dk1"/>
                </a:solidFill>
                <a:latin typeface="Helvetica Neue"/>
                <a:ea typeface="Helvetica Neue"/>
                <a:cs typeface="Helvetica Neue"/>
                <a:sym typeface="Helvetica Neue"/>
              </a:rPr>
              <a:t>. T says... Drag the slider and the motor block on the Sam workspace and connect them to create our system</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5</a:t>
            </a:r>
            <a:r>
              <a:rPr i="1" lang="en" sz="1800">
                <a:solidFill>
                  <a:schemeClr val="dk1"/>
                </a:solidFill>
                <a:latin typeface="Helvetica Neue"/>
                <a:ea typeface="Helvetica Neue"/>
                <a:cs typeface="Helvetica Neue"/>
                <a:sym typeface="Helvetica Neue"/>
              </a:rPr>
              <a:t>. T says… Pair the two blocks and test the system to make the earth spin in orbit around the sun. You will see the system here is more a circle as the motor spins equally.</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18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 name="Shape 235"/>
        <p:cNvGrpSpPr/>
        <p:nvPr/>
      </p:nvGrpSpPr>
      <p:grpSpPr>
        <a:xfrm>
          <a:off x="0" y="0"/>
          <a:ext cx="0" cy="0"/>
          <a:chOff x="0" y="0"/>
          <a:chExt cx="0" cy="0"/>
        </a:xfrm>
      </p:grpSpPr>
      <p:sp>
        <p:nvSpPr>
          <p:cNvPr id="236" name="Shape 23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7" name="Shape 237"/>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Checks for Understanding</a:t>
            </a:r>
            <a:endParaRPr b="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1 minute</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2" name="Shape 242"/>
        <p:cNvGrpSpPr/>
        <p:nvPr/>
      </p:nvGrpSpPr>
      <p:grpSpPr>
        <a:xfrm>
          <a:off x="0" y="0"/>
          <a:ext cx="0" cy="0"/>
          <a:chOff x="0" y="0"/>
          <a:chExt cx="0" cy="0"/>
        </a:xfrm>
      </p:grpSpPr>
      <p:sp>
        <p:nvSpPr>
          <p:cNvPr id="243" name="Shape 24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4" name="Shape 244"/>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Challenge 1 - Debug it</a:t>
            </a:r>
            <a:r>
              <a:rPr lang="en" sz="1800">
                <a:solidFill>
                  <a:schemeClr val="dk1"/>
                </a:solidFill>
                <a:latin typeface="Helvetica Neue"/>
                <a:ea typeface="Helvetica Neue"/>
                <a:cs typeface="Helvetica Neue"/>
                <a:sym typeface="Helvetica Neue"/>
              </a:rPr>
              <a:t>: Enable students to identify, work through and overcome difficulties and misconceptions.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2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A filter block allows a certain range to travel through to the output</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By editing the range to 0-25 (or similar) we are able to stop the excessive speeds from being achieved as it will cut off after the speed reaches 25. </a:t>
            </a:r>
            <a:endParaRPr i="1" sz="1800">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3.</a:t>
            </a:r>
            <a:r>
              <a:rPr i="1" lang="en" sz="1800">
                <a:solidFill>
                  <a:schemeClr val="dk1"/>
                </a:solidFill>
                <a:latin typeface="Helvetica Neue"/>
                <a:ea typeface="Helvetica Neue"/>
                <a:cs typeface="Helvetica Neue"/>
                <a:sym typeface="Helvetica Neue"/>
              </a:rPr>
              <a:t> T says… Test the system by slowly increasing the speed to check it stops when it reaches 25. You will also find it easier to reduce the speed to a slower one than increase it slowly</a:t>
            </a:r>
            <a:endParaRPr i="1" sz="1800">
              <a:solidFill>
                <a:schemeClr val="dk1"/>
              </a:solidFill>
              <a:latin typeface="Helvetica Neue"/>
              <a:ea typeface="Helvetica Neue"/>
              <a:cs typeface="Helvetica Neue"/>
              <a:sym typeface="Helvetica Neue"/>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3" name="Shape 253"/>
        <p:cNvGrpSpPr/>
        <p:nvPr/>
      </p:nvGrpSpPr>
      <p:grpSpPr>
        <a:xfrm>
          <a:off x="0" y="0"/>
          <a:ext cx="0" cy="0"/>
          <a:chOff x="0" y="0"/>
          <a:chExt cx="0" cy="0"/>
        </a:xfrm>
      </p:grpSpPr>
      <p:sp>
        <p:nvSpPr>
          <p:cNvPr id="254" name="Shape 25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Shape 255"/>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b="1" lang="en" sz="1800">
                <a:latin typeface="Helvetica Neue"/>
                <a:ea typeface="Helvetica Neue"/>
                <a:cs typeface="Helvetica Neue"/>
                <a:sym typeface="Helvetica Neue"/>
              </a:rPr>
              <a:t>Challenge 2 -</a:t>
            </a:r>
            <a:r>
              <a:rPr lang="en" sz="1800">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Calculate the relative speed of the planets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a:t>
            </a:r>
            <a:r>
              <a:rPr i="1" lang="en" sz="1800">
                <a:latin typeface="Helvetica Neue"/>
                <a:ea typeface="Helvetica Neue"/>
                <a:cs typeface="Helvetica Neue"/>
                <a:sym typeface="Helvetica Neue"/>
              </a:rPr>
              <a:t> T says... </a:t>
            </a:r>
            <a:r>
              <a:rPr lang="en" sz="1800">
                <a:solidFill>
                  <a:schemeClr val="dk1"/>
                </a:solidFill>
                <a:latin typeface="Helvetica Neue"/>
                <a:ea typeface="Helvetica Neue"/>
                <a:cs typeface="Helvetica Neue"/>
                <a:sym typeface="Helvetica Neue"/>
              </a:rPr>
              <a:t>These are the times (in Earth days) that each planet take to orbit around the Sun</a:t>
            </a:r>
            <a:endParaRPr sz="1800">
              <a:solidFill>
                <a:schemeClr val="dk1"/>
              </a:solidFill>
              <a:latin typeface="Helvetica Neue"/>
              <a:ea typeface="Helvetica Neue"/>
              <a:cs typeface="Helvetica Neue"/>
              <a:sym typeface="Helvetica Neue"/>
            </a:endParaRPr>
          </a:p>
          <a:p>
            <a:pPr indent="-342900" lvl="0" marL="457200" rtl="0">
              <a:spcBef>
                <a:spcPts val="0"/>
              </a:spcBef>
              <a:spcAft>
                <a:spcPts val="0"/>
              </a:spcAft>
              <a:buClr>
                <a:srgbClr val="E99A38"/>
              </a:buClr>
              <a:buSzPts val="1800"/>
              <a:buFont typeface="Helvetica Neue"/>
              <a:buChar char="●"/>
            </a:pPr>
            <a:r>
              <a:rPr lang="en" sz="1800">
                <a:solidFill>
                  <a:schemeClr val="dk1"/>
                </a:solidFill>
                <a:latin typeface="Helvetica Neue"/>
                <a:ea typeface="Helvetica Neue"/>
                <a:cs typeface="Helvetica Neue"/>
                <a:sym typeface="Helvetica Neue"/>
              </a:rPr>
              <a:t>Mercury 88 days</a:t>
            </a:r>
            <a:endParaRPr sz="1800">
              <a:solidFill>
                <a:schemeClr val="dk1"/>
              </a:solidFill>
              <a:latin typeface="Helvetica Neue"/>
              <a:ea typeface="Helvetica Neue"/>
              <a:cs typeface="Helvetica Neue"/>
              <a:sym typeface="Helvetica Neue"/>
            </a:endParaRPr>
          </a:p>
          <a:p>
            <a:pPr indent="-342900" lvl="0" marL="457200" rtl="0">
              <a:spcBef>
                <a:spcPts val="0"/>
              </a:spcBef>
              <a:spcAft>
                <a:spcPts val="0"/>
              </a:spcAft>
              <a:buClr>
                <a:srgbClr val="E99A38"/>
              </a:buClr>
              <a:buSzPts val="1800"/>
              <a:buFont typeface="Helvetica Neue"/>
              <a:buChar char="●"/>
            </a:pPr>
            <a:r>
              <a:rPr lang="en" sz="1800">
                <a:solidFill>
                  <a:schemeClr val="dk1"/>
                </a:solidFill>
                <a:latin typeface="Helvetica Neue"/>
                <a:ea typeface="Helvetica Neue"/>
                <a:cs typeface="Helvetica Neue"/>
                <a:sym typeface="Helvetica Neue"/>
              </a:rPr>
              <a:t>Venus 225 days</a:t>
            </a:r>
            <a:endParaRPr sz="1800">
              <a:solidFill>
                <a:schemeClr val="dk1"/>
              </a:solidFill>
              <a:latin typeface="Helvetica Neue"/>
              <a:ea typeface="Helvetica Neue"/>
              <a:cs typeface="Helvetica Neue"/>
              <a:sym typeface="Helvetica Neue"/>
            </a:endParaRPr>
          </a:p>
          <a:p>
            <a:pPr indent="-342900" lvl="0" marL="457200" rtl="0">
              <a:spcBef>
                <a:spcPts val="0"/>
              </a:spcBef>
              <a:spcAft>
                <a:spcPts val="0"/>
              </a:spcAft>
              <a:buClr>
                <a:srgbClr val="E99A38"/>
              </a:buClr>
              <a:buSzPts val="1800"/>
              <a:buFont typeface="Helvetica Neue"/>
              <a:buChar char="●"/>
            </a:pPr>
            <a:r>
              <a:rPr lang="en" sz="1800">
                <a:solidFill>
                  <a:schemeClr val="dk1"/>
                </a:solidFill>
                <a:latin typeface="Helvetica Neue"/>
                <a:ea typeface="Helvetica Neue"/>
                <a:cs typeface="Helvetica Neue"/>
                <a:sym typeface="Helvetica Neue"/>
              </a:rPr>
              <a:t>Mars 687 days</a:t>
            </a:r>
            <a:endParaRPr sz="1800">
              <a:solidFill>
                <a:schemeClr val="dk1"/>
              </a:solidFill>
              <a:latin typeface="Helvetica Neue"/>
              <a:ea typeface="Helvetica Neue"/>
              <a:cs typeface="Helvetica Neue"/>
              <a:sym typeface="Helvetica Neue"/>
            </a:endParaRPr>
          </a:p>
          <a:p>
            <a:pPr indent="-342900" lvl="0" marL="457200" rtl="0">
              <a:spcBef>
                <a:spcPts val="0"/>
              </a:spcBef>
              <a:spcAft>
                <a:spcPts val="0"/>
              </a:spcAft>
              <a:buClr>
                <a:srgbClr val="E99A38"/>
              </a:buClr>
              <a:buSzPts val="1800"/>
              <a:buFont typeface="Helvetica Neue"/>
              <a:buChar char="●"/>
            </a:pPr>
            <a:r>
              <a:rPr lang="en" sz="1800">
                <a:solidFill>
                  <a:schemeClr val="dk1"/>
                </a:solidFill>
                <a:latin typeface="Helvetica Neue"/>
                <a:ea typeface="Helvetica Neue"/>
                <a:cs typeface="Helvetica Neue"/>
                <a:sym typeface="Helvetica Neue"/>
              </a:rPr>
              <a:t>Jupiter: 4332 days</a:t>
            </a:r>
            <a:endParaRPr sz="1800">
              <a:solidFill>
                <a:schemeClr val="dk1"/>
              </a:solidFill>
              <a:latin typeface="Helvetica Neue"/>
              <a:ea typeface="Helvetica Neue"/>
              <a:cs typeface="Helvetica Neue"/>
              <a:sym typeface="Helvetica Neue"/>
            </a:endParaRPr>
          </a:p>
          <a:p>
            <a:pPr indent="-342900" lvl="0" marL="457200" rtl="0">
              <a:spcBef>
                <a:spcPts val="0"/>
              </a:spcBef>
              <a:spcAft>
                <a:spcPts val="0"/>
              </a:spcAft>
              <a:buClr>
                <a:srgbClr val="E99A38"/>
              </a:buClr>
              <a:buSzPts val="1800"/>
              <a:buFont typeface="Helvetica Neue"/>
              <a:buChar char="●"/>
            </a:pPr>
            <a:r>
              <a:rPr lang="en" sz="1800">
                <a:solidFill>
                  <a:schemeClr val="dk1"/>
                </a:solidFill>
                <a:latin typeface="Helvetica Neue"/>
                <a:ea typeface="Helvetica Neue"/>
                <a:cs typeface="Helvetica Neue"/>
                <a:sym typeface="Helvetica Neue"/>
              </a:rPr>
              <a:t>Saturn 10759 days </a:t>
            </a:r>
            <a:endParaRPr sz="1800">
              <a:solidFill>
                <a:schemeClr val="dk1"/>
              </a:solidFill>
              <a:latin typeface="Helvetica Neue"/>
              <a:ea typeface="Helvetica Neue"/>
              <a:cs typeface="Helvetica Neue"/>
              <a:sym typeface="Helvetica Neue"/>
            </a:endParaRPr>
          </a:p>
          <a:p>
            <a:pPr indent="-342900" lvl="0" marL="457200" rtl="0">
              <a:spcBef>
                <a:spcPts val="0"/>
              </a:spcBef>
              <a:spcAft>
                <a:spcPts val="0"/>
              </a:spcAft>
              <a:buClr>
                <a:srgbClr val="E99A38"/>
              </a:buClr>
              <a:buSzPts val="1800"/>
              <a:buFont typeface="Helvetica Neue"/>
              <a:buChar char="●"/>
            </a:pPr>
            <a:r>
              <a:rPr lang="en" sz="1800">
                <a:solidFill>
                  <a:schemeClr val="dk1"/>
                </a:solidFill>
                <a:latin typeface="Helvetica Neue"/>
                <a:ea typeface="Helvetica Neue"/>
                <a:cs typeface="Helvetica Neue"/>
                <a:sym typeface="Helvetica Neue"/>
              </a:rPr>
              <a:t>Uranus 30688 days</a:t>
            </a:r>
            <a:endParaRPr sz="1800">
              <a:solidFill>
                <a:schemeClr val="dk1"/>
              </a:solidFill>
              <a:latin typeface="Helvetica Neue"/>
              <a:ea typeface="Helvetica Neue"/>
              <a:cs typeface="Helvetica Neue"/>
              <a:sym typeface="Helvetica Neue"/>
            </a:endParaRPr>
          </a:p>
          <a:p>
            <a:pPr indent="-342900" lvl="0" marL="457200" rtl="0">
              <a:spcBef>
                <a:spcPts val="0"/>
              </a:spcBef>
              <a:spcAft>
                <a:spcPts val="0"/>
              </a:spcAft>
              <a:buClr>
                <a:srgbClr val="E99A38"/>
              </a:buClr>
              <a:buSzPts val="1800"/>
              <a:buFont typeface="Helvetica Neue"/>
              <a:buChar char="●"/>
            </a:pPr>
            <a:r>
              <a:rPr lang="en" sz="1800">
                <a:solidFill>
                  <a:schemeClr val="dk1"/>
                </a:solidFill>
                <a:latin typeface="Helvetica Neue"/>
                <a:ea typeface="Helvetica Neue"/>
                <a:cs typeface="Helvetica Neue"/>
                <a:sym typeface="Helvetica Neue"/>
              </a:rPr>
              <a:t>Neptune 60182 days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T says... </a:t>
            </a:r>
            <a:r>
              <a:rPr lang="en" sz="1800">
                <a:solidFill>
                  <a:schemeClr val="dk1"/>
                </a:solidFill>
                <a:latin typeface="Helvetica Neue"/>
                <a:ea typeface="Helvetica Neue"/>
                <a:cs typeface="Helvetica Neue"/>
                <a:sym typeface="Helvetica Neue"/>
              </a:rPr>
              <a:t>In order to do this students will have to calculate the relative speed of other planets’ orbit to the Earth’s</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Example</a:t>
            </a:r>
            <a:br>
              <a:rPr b="1" lang="en" sz="1800">
                <a:solidFill>
                  <a:schemeClr val="dk1"/>
                </a:solidFill>
                <a:latin typeface="Helvetica Neue"/>
                <a:ea typeface="Helvetica Neue"/>
                <a:cs typeface="Helvetica Neue"/>
                <a:sym typeface="Helvetica Neue"/>
              </a:rPr>
            </a:br>
            <a:r>
              <a:rPr lang="en" sz="1800">
                <a:solidFill>
                  <a:schemeClr val="dk1"/>
                </a:solidFill>
                <a:latin typeface="Helvetica Neue"/>
                <a:ea typeface="Helvetica Neue"/>
                <a:cs typeface="Helvetica Neue"/>
                <a:sym typeface="Helvetica Neue"/>
              </a:rPr>
              <a:t>Earth Orbit = 365 days</a:t>
            </a:r>
            <a:br>
              <a:rPr lang="en" sz="1800">
                <a:solidFill>
                  <a:schemeClr val="dk1"/>
                </a:solidFill>
                <a:latin typeface="Helvetica Neue"/>
                <a:ea typeface="Helvetica Neue"/>
                <a:cs typeface="Helvetica Neue"/>
                <a:sym typeface="Helvetica Neue"/>
              </a:rPr>
            </a:br>
            <a:r>
              <a:rPr lang="en" sz="1800">
                <a:solidFill>
                  <a:schemeClr val="dk1"/>
                </a:solidFill>
                <a:latin typeface="Helvetica Neue"/>
                <a:ea typeface="Helvetica Neue"/>
                <a:cs typeface="Helvetica Neue"/>
                <a:sym typeface="Helvetica Neue"/>
              </a:rPr>
              <a:t>Mercury Orbit = 88 days</a:t>
            </a:r>
            <a:br>
              <a:rPr lang="en" sz="1800">
                <a:solidFill>
                  <a:schemeClr val="dk1"/>
                </a:solidFill>
                <a:latin typeface="Helvetica Neue"/>
                <a:ea typeface="Helvetica Neue"/>
                <a:cs typeface="Helvetica Neue"/>
                <a:sym typeface="Helvetica Neue"/>
              </a:rPr>
            </a:br>
            <a:r>
              <a:rPr lang="en" sz="1800">
                <a:solidFill>
                  <a:schemeClr val="dk1"/>
                </a:solidFill>
                <a:latin typeface="Helvetica Neue"/>
                <a:ea typeface="Helvetica Neue"/>
                <a:cs typeface="Helvetica Neue"/>
                <a:sym typeface="Helvetica Neue"/>
              </a:rPr>
              <a:t>365/88 = 4.147</a:t>
            </a:r>
            <a:br>
              <a:rPr lang="en" sz="1800">
                <a:solidFill>
                  <a:schemeClr val="dk1"/>
                </a:solidFill>
                <a:latin typeface="Helvetica Neue"/>
                <a:ea typeface="Helvetica Neue"/>
                <a:cs typeface="Helvetica Neue"/>
                <a:sym typeface="Helvetica Neue"/>
              </a:rPr>
            </a:br>
            <a:r>
              <a:rPr lang="en" sz="1800">
                <a:solidFill>
                  <a:schemeClr val="dk1"/>
                </a:solidFill>
                <a:latin typeface="Helvetica Neue"/>
                <a:ea typeface="Helvetica Neue"/>
                <a:cs typeface="Helvetica Neue"/>
                <a:sym typeface="Helvetica Neue"/>
              </a:rPr>
              <a:t>So a model for Mercury will need to rotate at 4.147 times the speed of the Earth</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3.</a:t>
            </a:r>
            <a:r>
              <a:rPr i="1" lang="en" sz="1800">
                <a:latin typeface="Helvetica Neue"/>
                <a:ea typeface="Helvetica Neue"/>
                <a:cs typeface="Helvetica Neue"/>
                <a:sym typeface="Helvetica Neue"/>
              </a:rPr>
              <a:t> T says... </a:t>
            </a:r>
            <a:r>
              <a:rPr lang="en" sz="1800">
                <a:solidFill>
                  <a:schemeClr val="dk1"/>
                </a:solidFill>
                <a:latin typeface="Helvetica Neue"/>
                <a:ea typeface="Helvetica Neue"/>
                <a:cs typeface="Helvetica Neue"/>
                <a:sym typeface="Helvetica Neue"/>
              </a:rPr>
              <a:t>Students set a Slider setting for the Earth orbit, say 20</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lang="en" sz="1800">
                <a:solidFill>
                  <a:schemeClr val="dk1"/>
                </a:solidFill>
                <a:latin typeface="Helvetica Neue"/>
                <a:ea typeface="Helvetica Neue"/>
                <a:cs typeface="Helvetica Neue"/>
                <a:sym typeface="Helvetica Neue"/>
              </a:rPr>
              <a:t>Mercury orbits roughly 4 times as quickly (but use decimals if you wish) therefore the slider setting for Mercury should be 4 x 20 = 80. This maybe too fast within the model and may need to come up with a fraction of the speeds to help model the difference</a:t>
            </a:r>
            <a:endParaRPr i="1" sz="1800">
              <a:solidFill>
                <a:schemeClr val="dk1"/>
              </a:solidFill>
              <a:latin typeface="Helvetica Neue"/>
              <a:ea typeface="Helvetica Neue"/>
              <a:cs typeface="Helvetica Neue"/>
              <a:sym typeface="Helvetica Neue"/>
            </a:endParaRPr>
          </a:p>
          <a:p>
            <a:pPr indent="0" lvl="0" marL="0" marR="0" rtl="0" algn="l">
              <a:lnSpc>
                <a:spcPct val="100000"/>
              </a:lnSpc>
              <a:spcBef>
                <a:spcPts val="1000"/>
              </a:spcBef>
              <a:spcAft>
                <a:spcPts val="0"/>
              </a:spcAft>
              <a:buClr>
                <a:srgbClr val="000000"/>
              </a:buClr>
              <a:buSzPts val="1100"/>
              <a:buFont typeface="Arial"/>
              <a:buNone/>
            </a:pPr>
            <a:r>
              <a:t/>
            </a:r>
            <a:endParaRPr b="1" i="1" sz="1800">
              <a:latin typeface="Helvetica Neue"/>
              <a:ea typeface="Helvetica Neue"/>
              <a:cs typeface="Helvetica Neue"/>
              <a:sym typeface="Helvetica Neue"/>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 name="Shape 264"/>
        <p:cNvGrpSpPr/>
        <p:nvPr/>
      </p:nvGrpSpPr>
      <p:grpSpPr>
        <a:xfrm>
          <a:off x="0" y="0"/>
          <a:ext cx="0" cy="0"/>
          <a:chOff x="0" y="0"/>
          <a:chExt cx="0" cy="0"/>
        </a:xfrm>
      </p:grpSpPr>
      <p:sp>
        <p:nvSpPr>
          <p:cNvPr id="265" name="Shape 26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Shape 266"/>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Checks for Understanding</a:t>
            </a:r>
            <a:endParaRPr b="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1 minute</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1" name="Shape 271"/>
        <p:cNvGrpSpPr/>
        <p:nvPr/>
      </p:nvGrpSpPr>
      <p:grpSpPr>
        <a:xfrm>
          <a:off x="0" y="0"/>
          <a:ext cx="0" cy="0"/>
          <a:chOff x="0" y="0"/>
          <a:chExt cx="0" cy="0"/>
        </a:xfrm>
      </p:grpSpPr>
      <p:sp>
        <p:nvSpPr>
          <p:cNvPr id="272" name="Shape 27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3" name="Shape 273"/>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Tidy Up/Exit Ticket: </a:t>
            </a:r>
            <a:r>
              <a:rPr lang="en" sz="1800">
                <a:solidFill>
                  <a:schemeClr val="dk1"/>
                </a:solidFill>
                <a:latin typeface="Helvetica Neue"/>
                <a:ea typeface="Helvetica Neue"/>
                <a:cs typeface="Helvetica Neue"/>
                <a:sym typeface="Helvetica Neue"/>
              </a:rPr>
              <a:t>Reinforcing the learning objectives of the lesson, students can reflect on key takeaways by completing and submitting an ‘exit ticket’.</a:t>
            </a:r>
            <a:endParaRPr b="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1 minute</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t/>
            </a:r>
            <a:endParaRPr sz="1800">
              <a:solidFill>
                <a:schemeClr val="dk1"/>
              </a:solidFill>
            </a:endParaRPr>
          </a:p>
          <a:p>
            <a:pPr indent="0" lvl="0" marL="0" rtl="0">
              <a:spcBef>
                <a:spcPts val="0"/>
              </a:spcBef>
              <a:spcAft>
                <a:spcPts val="0"/>
              </a:spcAft>
              <a:buClr>
                <a:schemeClr val="dk1"/>
              </a:buClr>
              <a:buSzPts val="1100"/>
              <a:buFont typeface="Arial"/>
              <a:buNone/>
            </a:pPr>
            <a:r>
              <a:t/>
            </a:r>
            <a:endParaRPr sz="1800">
              <a:solidFill>
                <a:schemeClr val="dk1"/>
              </a:solidFill>
              <a:latin typeface="Helvetica Neue"/>
              <a:ea typeface="Helvetica Neue"/>
              <a:cs typeface="Helvetica Neue"/>
              <a:sym typeface="Helvetica Neue"/>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Shape 158"/>
          <p:cNvSpPr txBox="1"/>
          <p:nvPr>
            <p:ph idx="1" type="body"/>
          </p:nvPr>
        </p:nvSpPr>
        <p:spPr>
          <a:xfrm>
            <a:off x="685784" y="4343396"/>
            <a:ext cx="5486400" cy="4114800"/>
          </a:xfrm>
          <a:prstGeom prst="rect">
            <a:avLst/>
          </a:prstGeom>
          <a:noFill/>
          <a:ln>
            <a:noFill/>
          </a:ln>
        </p:spPr>
        <p:txBody>
          <a:bodyPr anchorCtr="0" anchor="ctr" bIns="81350" lIns="81350" spcFirstLastPara="1" rIns="81350" wrap="square" tIns="81350">
            <a:noAutofit/>
          </a:bodyPr>
          <a:lstStyle/>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Warm-Up</a:t>
            </a:r>
            <a:endParaRPr b="1"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Objective: </a:t>
            </a:r>
            <a:r>
              <a:rPr lang="en" sz="1800">
                <a:solidFill>
                  <a:schemeClr val="dk1"/>
                </a:solidFill>
                <a:latin typeface="Helvetica Neue"/>
                <a:ea typeface="Helvetica Neue"/>
                <a:cs typeface="Helvetica Neue"/>
                <a:sym typeface="Helvetica Neue"/>
              </a:rPr>
              <a:t>Identify the planets and the order they are from the sun and create a mnemonic to remember them</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Procedures: </a:t>
            </a:r>
            <a:r>
              <a:rPr lang="en" sz="1800">
                <a:solidFill>
                  <a:schemeClr val="dk1"/>
                </a:solidFill>
                <a:latin typeface="Helvetica Neue"/>
                <a:ea typeface="Helvetica Neue"/>
                <a:cs typeface="Helvetica Neue"/>
                <a:sym typeface="Helvetica Neue"/>
              </a:rPr>
              <a:t> </a:t>
            </a:r>
            <a:r>
              <a:rPr lang="en" sz="1000">
                <a:solidFill>
                  <a:schemeClr val="dk1"/>
                </a:solidFill>
                <a:latin typeface="Helvetica Neue"/>
                <a:ea typeface="Helvetica Neue"/>
                <a:cs typeface="Helvetica Neue"/>
                <a:sym typeface="Helvetica Neue"/>
              </a:rPr>
              <a:t> </a:t>
            </a:r>
            <a:r>
              <a:rPr lang="en" sz="1800">
                <a:solidFill>
                  <a:schemeClr val="dk1"/>
                </a:solidFill>
                <a:latin typeface="Helvetica Neue"/>
                <a:ea typeface="Helvetica Neue"/>
                <a:cs typeface="Helvetica Neue"/>
                <a:sym typeface="Helvetica Neue"/>
              </a:rPr>
              <a:t>The objective of this task to look at the images of the planets and name them in order from the sun and look at the meaning of the word ‘mnemonic’ and how they can be used to remember the order. </a:t>
            </a:r>
            <a:endParaRPr i="0" sz="1800" u="none" cap="none" strike="noStrike">
              <a:solidFill>
                <a:srgbClr val="000000"/>
              </a:solidFill>
              <a:latin typeface="Helvetica Neue"/>
              <a:ea typeface="Helvetica Neue"/>
              <a:cs typeface="Helvetica Neue"/>
              <a:sym typeface="Helvetica Neue"/>
            </a:endParaRPr>
          </a:p>
        </p:txBody>
      </p:sp>
      <p:sp>
        <p:nvSpPr>
          <p:cNvPr id="159" name="Shape 15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Shape 165"/>
          <p:cNvSpPr txBox="1"/>
          <p:nvPr>
            <p:ph idx="1" type="body"/>
          </p:nvPr>
        </p:nvSpPr>
        <p:spPr>
          <a:xfrm>
            <a:off x="685784" y="4343396"/>
            <a:ext cx="5486400" cy="4114800"/>
          </a:xfrm>
          <a:prstGeom prst="rect">
            <a:avLst/>
          </a:prstGeom>
          <a:noFill/>
          <a:ln>
            <a:noFill/>
          </a:ln>
        </p:spPr>
        <p:txBody>
          <a:bodyPr anchorCtr="0" anchor="ctr" bIns="81350" lIns="81350" spcFirstLastPara="1" rIns="81350" wrap="square" tIns="81350">
            <a:noAutofit/>
          </a:bodyPr>
          <a:lstStyle/>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Warm-Up</a:t>
            </a:r>
            <a:endParaRPr b="1"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Objective: </a:t>
            </a:r>
            <a:r>
              <a:rPr lang="en" sz="1800">
                <a:solidFill>
                  <a:schemeClr val="dk1"/>
                </a:solidFill>
                <a:latin typeface="Helvetica Neue"/>
                <a:ea typeface="Helvetica Neue"/>
                <a:cs typeface="Helvetica Neue"/>
                <a:sym typeface="Helvetica Neue"/>
              </a:rPr>
              <a:t>Identify the planets and the order they are from the sun and create a mnemonic to remember them</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Procedures: </a:t>
            </a:r>
            <a:r>
              <a:rPr lang="en" sz="1800">
                <a:solidFill>
                  <a:schemeClr val="dk1"/>
                </a:solidFill>
                <a:latin typeface="Helvetica Neue"/>
                <a:ea typeface="Helvetica Neue"/>
                <a:cs typeface="Helvetica Neue"/>
                <a:sym typeface="Helvetica Neue"/>
              </a:rPr>
              <a:t> </a:t>
            </a:r>
            <a:r>
              <a:rPr lang="en" sz="1000">
                <a:solidFill>
                  <a:schemeClr val="dk1"/>
                </a:solidFill>
                <a:latin typeface="Helvetica Neue"/>
                <a:ea typeface="Helvetica Neue"/>
                <a:cs typeface="Helvetica Neue"/>
                <a:sym typeface="Helvetica Neue"/>
              </a:rPr>
              <a:t> </a:t>
            </a:r>
            <a:r>
              <a:rPr lang="en" sz="1800">
                <a:solidFill>
                  <a:schemeClr val="dk1"/>
                </a:solidFill>
                <a:latin typeface="Helvetica Neue"/>
                <a:ea typeface="Helvetica Neue"/>
                <a:cs typeface="Helvetica Neue"/>
                <a:sym typeface="Helvetica Neue"/>
              </a:rPr>
              <a:t>The objective of this task to look at the images of the planets and name them in order from the sun and look at the meaning of the word ‘mnemonic’ and how they can be used to remember the order. </a:t>
            </a:r>
            <a:endParaRPr b="1" sz="1800">
              <a:solidFill>
                <a:schemeClr val="dk1"/>
              </a:solidFill>
              <a:latin typeface="Helvetica Neue"/>
              <a:ea typeface="Helvetica Neue"/>
              <a:cs typeface="Helvetica Neue"/>
              <a:sym typeface="Helvetica Neue"/>
            </a:endParaRPr>
          </a:p>
        </p:txBody>
      </p:sp>
      <p:sp>
        <p:nvSpPr>
          <p:cNvPr id="166" name="Shape 16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Shape 17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4" name="Shape 174"/>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lnSpc>
                <a:spcPct val="115000"/>
              </a:lnSpc>
              <a:spcBef>
                <a:spcPts val="0"/>
              </a:spcBef>
              <a:spcAft>
                <a:spcPts val="0"/>
              </a:spcAft>
              <a:buNone/>
            </a:pPr>
            <a:r>
              <a:rPr b="1" lang="en" sz="1800">
                <a:solidFill>
                  <a:schemeClr val="dk1"/>
                </a:solidFill>
                <a:latin typeface="Helvetica Neue"/>
                <a:ea typeface="Helvetica Neue"/>
                <a:cs typeface="Helvetica Neue"/>
                <a:sym typeface="Helvetica Neue"/>
              </a:rPr>
              <a:t>Mini-lesson</a:t>
            </a:r>
            <a:endParaRPr b="1"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None/>
            </a:pPr>
            <a:r>
              <a:rPr b="1" lang="en" sz="1800">
                <a:solidFill>
                  <a:schemeClr val="dk1"/>
                </a:solidFill>
                <a:latin typeface="Helvetica Neue"/>
                <a:ea typeface="Helvetica Neue"/>
                <a:cs typeface="Helvetica Neue"/>
                <a:sym typeface="Helvetica Neue"/>
              </a:rPr>
              <a:t>Time:</a:t>
            </a:r>
            <a:r>
              <a:rPr lang="en" sz="1800">
                <a:solidFill>
                  <a:schemeClr val="dk1"/>
                </a:solidFill>
                <a:latin typeface="Helvetica Neue"/>
                <a:ea typeface="Helvetica Neue"/>
                <a:cs typeface="Helvetica Neue"/>
                <a:sym typeface="Helvetica Neue"/>
              </a:rPr>
              <a:t> 8 minutes</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Objective:</a:t>
            </a:r>
            <a:r>
              <a:rPr lang="en" sz="1800">
                <a:solidFill>
                  <a:schemeClr val="dk1"/>
                </a:solidFill>
                <a:latin typeface="Helvetica Neue"/>
                <a:ea typeface="Helvetica Neue"/>
                <a:cs typeface="Helvetica Neue"/>
                <a:sym typeface="Helvetica Neue"/>
              </a:rPr>
              <a:t> Identify what the different orbits are and understand how technology has helped us get there and Identify the time scale taken by Earth to orbit the sun</a:t>
            </a:r>
            <a:endParaRPr sz="1800">
              <a:solidFill>
                <a:schemeClr val="dk1"/>
              </a:solidFill>
              <a:latin typeface="Helvetica Neue"/>
              <a:ea typeface="Helvetica Neue"/>
              <a:cs typeface="Helvetica Neue"/>
              <a:sym typeface="Helvetica Neue"/>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Procedure:</a:t>
            </a:r>
            <a:r>
              <a:rPr lang="en" sz="1800">
                <a:solidFill>
                  <a:schemeClr val="dk1"/>
                </a:solidFill>
                <a:latin typeface="Helvetica Neue"/>
                <a:ea typeface="Helvetica Neue"/>
                <a:cs typeface="Helvetica Neue"/>
                <a:sym typeface="Helvetica Neue"/>
              </a:rPr>
              <a:t> Students will look at what an orbit is and how the earth and all planets are within their own orbit of the sun. Look at how we are all a different distance away from the sun and spin the same distance from the sun in an egg shape (</a:t>
            </a:r>
            <a:r>
              <a:rPr lang="en" sz="1800">
                <a:solidFill>
                  <a:srgbClr val="222222"/>
                </a:solidFill>
                <a:highlight>
                  <a:srgbClr val="FFFFFF"/>
                </a:highlight>
                <a:latin typeface="Helvetica Neue"/>
                <a:ea typeface="Helvetica Neue"/>
                <a:cs typeface="Helvetica Neue"/>
                <a:sym typeface="Helvetica Neue"/>
              </a:rPr>
              <a:t>elliptical) </a:t>
            </a:r>
            <a:r>
              <a:rPr lang="en" sz="1800">
                <a:solidFill>
                  <a:schemeClr val="dk1"/>
                </a:solidFill>
                <a:latin typeface="Helvetica Neue"/>
                <a:ea typeface="Helvetica Neue"/>
                <a:cs typeface="Helvetica Neue"/>
                <a:sym typeface="Helvetica Neue"/>
              </a:rPr>
              <a:t>at all times and this called an orbit. Students to then look at how we have got into orbit and the advancements in technology to get there.</a:t>
            </a:r>
            <a:endParaRPr b="1" sz="1800">
              <a:solidFill>
                <a:schemeClr val="dk1"/>
              </a:solidFill>
              <a:latin typeface="Helvetica Neue"/>
              <a:ea typeface="Helvetica Neue"/>
              <a:cs typeface="Helvetica Neue"/>
              <a:sym typeface="Helvetica Neue"/>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 name="Shape 181"/>
        <p:cNvGrpSpPr/>
        <p:nvPr/>
      </p:nvGrpSpPr>
      <p:grpSpPr>
        <a:xfrm>
          <a:off x="0" y="0"/>
          <a:ext cx="0" cy="0"/>
          <a:chOff x="0" y="0"/>
          <a:chExt cx="0" cy="0"/>
        </a:xfrm>
      </p:grpSpPr>
      <p:sp>
        <p:nvSpPr>
          <p:cNvPr id="182" name="Shape 182"/>
          <p:cNvSpPr txBox="1"/>
          <p:nvPr>
            <p:ph idx="1" type="body"/>
          </p:nvPr>
        </p:nvSpPr>
        <p:spPr>
          <a:xfrm>
            <a:off x="685784" y="4343396"/>
            <a:ext cx="5486400" cy="4114800"/>
          </a:xfrm>
          <a:prstGeom prst="rect">
            <a:avLst/>
          </a:prstGeom>
          <a:noFill/>
          <a:ln>
            <a:noFill/>
          </a:ln>
        </p:spPr>
        <p:txBody>
          <a:bodyPr anchorCtr="0" anchor="ctr" bIns="81350" lIns="81350" spcFirstLastPara="1" rIns="81350" wrap="square" tIns="81350">
            <a:noAutofit/>
          </a:bodyPr>
          <a:lstStyle/>
          <a:p>
            <a:pPr indent="0" lvl="0" marL="0" rtl="0">
              <a:lnSpc>
                <a:spcPct val="115000"/>
              </a:lnSpc>
              <a:spcBef>
                <a:spcPts val="0"/>
              </a:spcBef>
              <a:spcAft>
                <a:spcPts val="0"/>
              </a:spcAft>
              <a:buClr>
                <a:schemeClr val="dk1"/>
              </a:buClr>
              <a:buSzPts val="1100"/>
              <a:buFont typeface="Arial"/>
              <a:buNone/>
            </a:pPr>
            <a:r>
              <a:rPr b="1" lang="en" sz="1800">
                <a:solidFill>
                  <a:schemeClr val="dk1"/>
                </a:solidFill>
              </a:rPr>
              <a:t>Mini-lesson - </a:t>
            </a:r>
            <a:r>
              <a:rPr lang="en" sz="1800">
                <a:solidFill>
                  <a:schemeClr val="dk1"/>
                </a:solidFill>
              </a:rPr>
              <a:t>Key Vocab</a:t>
            </a:r>
            <a:endParaRPr sz="1800">
              <a:solidFill>
                <a:schemeClr val="dk1"/>
              </a:solidFill>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rPr>
              <a:t>Time: </a:t>
            </a:r>
            <a:r>
              <a:rPr lang="en" sz="1800">
                <a:solidFill>
                  <a:schemeClr val="dk1"/>
                </a:solidFill>
              </a:rPr>
              <a:t>2 minutes</a:t>
            </a:r>
            <a:endParaRPr sz="1800">
              <a:solidFill>
                <a:schemeClr val="dk1"/>
              </a:solidFill>
            </a:endParaRPr>
          </a:p>
          <a:p>
            <a:pPr indent="0" lvl="0" marL="0" rtl="0">
              <a:lnSpc>
                <a:spcPct val="115000"/>
              </a:lnSpc>
              <a:spcBef>
                <a:spcPts val="0"/>
              </a:spcBef>
              <a:spcAft>
                <a:spcPts val="0"/>
              </a:spcAft>
              <a:buClr>
                <a:schemeClr val="dk1"/>
              </a:buClr>
              <a:buSzPts val="1100"/>
              <a:buFont typeface="Arial"/>
              <a:buNone/>
            </a:pPr>
            <a:r>
              <a:rPr b="1" lang="en" sz="1800">
                <a:solidFill>
                  <a:schemeClr val="dk1"/>
                </a:solidFill>
              </a:rPr>
              <a:t>Procedures</a:t>
            </a:r>
            <a:r>
              <a:rPr lang="en" sz="1800">
                <a:solidFill>
                  <a:schemeClr val="dk1"/>
                </a:solidFill>
              </a:rPr>
              <a:t>: Students match or define keywords in their workbooks. (</a:t>
            </a:r>
            <a:r>
              <a:rPr i="1" lang="en" sz="1800">
                <a:solidFill>
                  <a:schemeClr val="dk1"/>
                </a:solidFill>
              </a:rPr>
              <a:t>@Charles - this could be a feature in the app at a </a:t>
            </a:r>
            <a:r>
              <a:rPr i="1" lang="en" sz="1800" u="sng">
                <a:solidFill>
                  <a:schemeClr val="dk1"/>
                </a:solidFill>
              </a:rPr>
              <a:t>later</a:t>
            </a:r>
            <a:r>
              <a:rPr i="1" lang="en" sz="1800">
                <a:solidFill>
                  <a:schemeClr val="dk1"/>
                </a:solidFill>
              </a:rPr>
              <a:t> stage</a:t>
            </a:r>
            <a:r>
              <a:rPr lang="en" sz="1800">
                <a:solidFill>
                  <a:schemeClr val="dk1"/>
                </a:solidFill>
              </a:rPr>
              <a:t>)</a:t>
            </a:r>
            <a:endParaRPr sz="1800">
              <a:solidFill>
                <a:schemeClr val="dk1"/>
              </a:solidFill>
            </a:endParaRPr>
          </a:p>
          <a:p>
            <a:pPr indent="0" lvl="0" marL="0" marR="0" rtl="0" algn="l">
              <a:lnSpc>
                <a:spcPct val="100000"/>
              </a:lnSpc>
              <a:spcBef>
                <a:spcPts val="0"/>
              </a:spcBef>
              <a:spcAft>
                <a:spcPts val="0"/>
              </a:spcAft>
              <a:buClr>
                <a:srgbClr val="000000"/>
              </a:buClr>
              <a:buSzPts val="1100"/>
              <a:buFont typeface="Arial"/>
              <a:buNone/>
            </a:pPr>
            <a:r>
              <a:t/>
            </a:r>
            <a:endParaRPr sz="1200"/>
          </a:p>
        </p:txBody>
      </p:sp>
      <p:sp>
        <p:nvSpPr>
          <p:cNvPr id="183" name="Shape 18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Shape 18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0" name="Shape 190"/>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rgbClr val="000000"/>
              </a:buClr>
              <a:buSzPts val="1100"/>
              <a:buFont typeface="Arial"/>
              <a:buNone/>
            </a:pPr>
            <a:r>
              <a:rPr b="1" lang="en" sz="1800">
                <a:latin typeface="Helvetica Neue"/>
                <a:ea typeface="Helvetica Neue"/>
                <a:cs typeface="Helvetica Neue"/>
                <a:sym typeface="Helvetica Neue"/>
              </a:rPr>
              <a:t>Checks for Understanding </a:t>
            </a:r>
            <a:endParaRPr b="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lang="en" sz="1800">
                <a:latin typeface="Helvetica Neue"/>
                <a:ea typeface="Helvetica Neue"/>
                <a:cs typeface="Helvetica Neue"/>
                <a:sym typeface="Helvetica Neue"/>
              </a:rPr>
              <a:t>Time: </a:t>
            </a:r>
            <a:r>
              <a:rPr lang="en" sz="1800">
                <a:latin typeface="Helvetica Neue"/>
                <a:ea typeface="Helvetica Neue"/>
                <a:cs typeface="Helvetica Neue"/>
                <a:sym typeface="Helvetica Neue"/>
              </a:rPr>
              <a:t>1 minute</a:t>
            </a:r>
            <a:endParaRPr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Shape 19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7" name="Shape 197"/>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Worked Example: </a:t>
            </a:r>
            <a:r>
              <a:rPr i="1" lang="en" sz="1800">
                <a:solidFill>
                  <a:schemeClr val="dk1"/>
                </a:solidFill>
                <a:latin typeface="Helvetica Neue"/>
                <a:ea typeface="Helvetica Neue"/>
                <a:cs typeface="Helvetica Neue"/>
                <a:sym typeface="Helvetica Neue"/>
              </a:rPr>
              <a:t>How to control a motor</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 </a:t>
            </a:r>
            <a:r>
              <a:rPr i="1" lang="en" sz="1800">
                <a:latin typeface="Helvetica Neue"/>
                <a:ea typeface="Helvetica Neue"/>
                <a:cs typeface="Helvetica Neue"/>
                <a:sym typeface="Helvetica Neue"/>
              </a:rPr>
              <a:t>T says… </a:t>
            </a:r>
            <a:r>
              <a:rPr i="1" lang="en" sz="1800">
                <a:solidFill>
                  <a:schemeClr val="dk1"/>
                </a:solidFill>
                <a:highlight>
                  <a:srgbClr val="FFFFFF"/>
                </a:highlight>
                <a:latin typeface="Helvetica Neue"/>
                <a:ea typeface="Helvetica Neue"/>
                <a:cs typeface="Helvetica Neue"/>
                <a:sym typeface="Helvetica Neue"/>
              </a:rPr>
              <a:t>Press and hold the power button on the DC Motor block and pair it with the workspace</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The switch directions allows the direction to be changed every time we press the key press block</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3. </a:t>
            </a:r>
            <a:r>
              <a:rPr i="1" lang="en" sz="1800">
                <a:latin typeface="Helvetica Neue"/>
                <a:ea typeface="Helvetica Neue"/>
                <a:cs typeface="Helvetica Neue"/>
                <a:sym typeface="Helvetica Neue"/>
              </a:rPr>
              <a:t>T says... </a:t>
            </a:r>
            <a:r>
              <a:rPr i="1" lang="en" sz="1800">
                <a:solidFill>
                  <a:schemeClr val="dk1"/>
                </a:solidFill>
                <a:latin typeface="Helvetica Neue"/>
                <a:ea typeface="Helvetica Neue"/>
                <a:cs typeface="Helvetica Neue"/>
                <a:sym typeface="Helvetica Neue"/>
              </a:rPr>
              <a:t>The switch direction block cannot just go inline between the key press and the motor as the command will not make it to the motor. The key press block must be connected to both the motor and the switch direction block to enable the command to work.</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t/>
            </a:r>
            <a:endParaRPr i="1" sz="18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sz="18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6" name="Shape 206"/>
        <p:cNvGrpSpPr/>
        <p:nvPr/>
      </p:nvGrpSpPr>
      <p:grpSpPr>
        <a:xfrm>
          <a:off x="0" y="0"/>
          <a:ext cx="0" cy="0"/>
          <a:chOff x="0" y="0"/>
          <a:chExt cx="0" cy="0"/>
        </a:xfrm>
      </p:grpSpPr>
      <p:sp>
        <p:nvSpPr>
          <p:cNvPr id="207" name="Shape 20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8" name="Shape 208"/>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Worked Example: </a:t>
            </a:r>
            <a:r>
              <a:rPr i="1" lang="en" sz="1800">
                <a:solidFill>
                  <a:schemeClr val="dk1"/>
                </a:solidFill>
                <a:latin typeface="Helvetica Neue"/>
                <a:ea typeface="Helvetica Neue"/>
                <a:cs typeface="Helvetica Neue"/>
                <a:sym typeface="Helvetica Neue"/>
              </a:rPr>
              <a:t>How to control a motor</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4</a:t>
            </a:r>
            <a:r>
              <a:rPr i="1" lang="en" sz="1800">
                <a:solidFill>
                  <a:schemeClr val="dk1"/>
                </a:solidFill>
                <a:latin typeface="Helvetica Neue"/>
                <a:ea typeface="Helvetica Neue"/>
                <a:cs typeface="Helvetica Neue"/>
                <a:sym typeface="Helvetica Neue"/>
              </a:rPr>
              <a:t>. T says… When you press and hold the key press block the motor will go in one direction; always clockwise first as this is the default setting, and then when your press and hold the key press block again the motor will run in the opposite direction</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i="1" lang="en" sz="1800">
                <a:solidFill>
                  <a:schemeClr val="dk1"/>
                </a:solidFill>
                <a:latin typeface="Helvetica Neue"/>
                <a:ea typeface="Helvetica Neue"/>
                <a:cs typeface="Helvetica Neue"/>
                <a:sym typeface="Helvetica Neue"/>
              </a:rPr>
              <a:t>Step 5.</a:t>
            </a:r>
            <a:r>
              <a:rPr i="1" lang="en" sz="1800">
                <a:solidFill>
                  <a:schemeClr val="dk1"/>
                </a:solidFill>
                <a:latin typeface="Helvetica Neue"/>
                <a:ea typeface="Helvetica Neue"/>
                <a:cs typeface="Helvetica Neue"/>
                <a:sym typeface="Helvetica Neue"/>
              </a:rPr>
              <a:t> T says...If you access the settings of the motor block you will see the speed is adjustable here and you will be able to see how the motor changes as you change the speed setting.</a:t>
            </a:r>
            <a:endParaRPr sz="18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Shape 21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Shape 218"/>
          <p:cNvSpPr txBox="1"/>
          <p:nvPr>
            <p:ph idx="1" type="body"/>
          </p:nvPr>
        </p:nvSpPr>
        <p:spPr>
          <a:xfrm>
            <a:off x="685784" y="4343396"/>
            <a:ext cx="5486400" cy="41148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Challenge 1</a:t>
            </a:r>
            <a:r>
              <a:rPr lang="en" sz="1800">
                <a:solidFill>
                  <a:schemeClr val="dk1"/>
                </a:solidFill>
                <a:latin typeface="Helvetica Neue"/>
                <a:ea typeface="Helvetica Neue"/>
                <a:cs typeface="Helvetica Neue"/>
                <a:sym typeface="Helvetica Neue"/>
              </a:rPr>
              <a:t> - </a:t>
            </a:r>
            <a:r>
              <a:rPr i="1" lang="en" sz="1800">
                <a:solidFill>
                  <a:schemeClr val="dk1"/>
                </a:solidFill>
                <a:latin typeface="Helvetica Neue"/>
                <a:ea typeface="Helvetica Neue"/>
                <a:cs typeface="Helvetica Neue"/>
                <a:sym typeface="Helvetica Neue"/>
              </a:rPr>
              <a:t>Create a system to simulate an orbit around the sun</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b="1" lang="en" sz="1800">
                <a:solidFill>
                  <a:schemeClr val="dk1"/>
                </a:solidFill>
                <a:latin typeface="Helvetica Neue"/>
                <a:ea typeface="Helvetica Neue"/>
                <a:cs typeface="Helvetica Neue"/>
                <a:sym typeface="Helvetica Neue"/>
              </a:rPr>
              <a:t>Time: </a:t>
            </a:r>
            <a:r>
              <a:rPr lang="en" sz="1800">
                <a:solidFill>
                  <a:schemeClr val="dk1"/>
                </a:solidFill>
                <a:latin typeface="Helvetica Neue"/>
                <a:ea typeface="Helvetica Neue"/>
                <a:cs typeface="Helvetica Neue"/>
                <a:sym typeface="Helvetica Neue"/>
              </a:rPr>
              <a:t>5 minutes</a:t>
            </a:r>
            <a:endParaRPr i="1"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1.</a:t>
            </a:r>
            <a:r>
              <a:rPr i="1" lang="en" sz="1800">
                <a:latin typeface="Helvetica Neue"/>
                <a:ea typeface="Helvetica Neue"/>
                <a:cs typeface="Helvetica Neue"/>
                <a:sym typeface="Helvetica Neue"/>
              </a:rPr>
              <a:t> T says… </a:t>
            </a:r>
            <a:r>
              <a:rPr lang="en" sz="1800">
                <a:solidFill>
                  <a:schemeClr val="dk1"/>
                </a:solidFill>
                <a:latin typeface="Helvetica Neue"/>
                <a:ea typeface="Helvetica Neue"/>
                <a:cs typeface="Helvetica Neue"/>
                <a:sym typeface="Helvetica Neue"/>
              </a:rPr>
              <a:t>The image here only shows Mercury, Venus, Mars and Jupiter. It is important that this is as realistic as possible with the shapes of the orbit as egg shape and must have the planets in correct order </a:t>
            </a:r>
            <a:endParaRPr sz="1800">
              <a:solidFill>
                <a:schemeClr val="dk1"/>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2.</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The reason for a bat shape is to allow the planet to be secure on and the end of the bat the arm it will orbit on</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3.</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The small hole in the cardboard in the centre of the earth will allow the end of the motor block to pierce through and a small amount of blu tac on the end will hold the planet earth on top</a:t>
            </a:r>
            <a:endParaRPr i="1" sz="1800">
              <a:solidFill>
                <a:srgbClr val="E99A38"/>
              </a:solidFill>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4</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Drag the slider and the motor block on the Sam workspace and connect them to create our system</a:t>
            </a:r>
            <a:endParaRPr i="1" sz="1800">
              <a:latin typeface="Helvetica Neue"/>
              <a:ea typeface="Helvetica Neue"/>
              <a:cs typeface="Helvetica Neue"/>
              <a:sym typeface="Helvetica Neue"/>
            </a:endParaRPr>
          </a:p>
          <a:p>
            <a:pPr indent="0" lvl="0" marL="0" rtl="0">
              <a:spcBef>
                <a:spcPts val="0"/>
              </a:spcBef>
              <a:spcAft>
                <a:spcPts val="0"/>
              </a:spcAft>
              <a:buClr>
                <a:srgbClr val="000000"/>
              </a:buClr>
              <a:buSzPts val="1100"/>
              <a:buFont typeface="Arial"/>
              <a:buNone/>
            </a:pPr>
            <a:r>
              <a:rPr b="1" i="1" lang="en" sz="1800">
                <a:latin typeface="Helvetica Neue"/>
                <a:ea typeface="Helvetica Neue"/>
                <a:cs typeface="Helvetica Neue"/>
                <a:sym typeface="Helvetica Neue"/>
              </a:rPr>
              <a:t>Step 5</a:t>
            </a:r>
            <a:r>
              <a:rPr i="1" lang="en" sz="1800">
                <a:latin typeface="Helvetica Neue"/>
                <a:ea typeface="Helvetica Neue"/>
                <a:cs typeface="Helvetica Neue"/>
                <a:sym typeface="Helvetica Neue"/>
              </a:rPr>
              <a:t>. T says… </a:t>
            </a:r>
            <a:r>
              <a:rPr i="1" lang="en" sz="1800">
                <a:solidFill>
                  <a:schemeClr val="dk1"/>
                </a:solidFill>
                <a:latin typeface="Helvetica Neue"/>
                <a:ea typeface="Helvetica Neue"/>
                <a:cs typeface="Helvetica Neue"/>
                <a:sym typeface="Helvetica Neue"/>
              </a:rPr>
              <a:t>Pair the two blocks and test the system to make the earth spin in orbit around the sun. </a:t>
            </a:r>
            <a:r>
              <a:rPr i="1" lang="en" sz="900">
                <a:solidFill>
                  <a:schemeClr val="dk1"/>
                </a:solidFill>
                <a:latin typeface="Helvetica Neue"/>
                <a:ea typeface="Helvetica Neue"/>
                <a:cs typeface="Helvetica Neue"/>
                <a:sym typeface="Helvetica Neue"/>
              </a:rPr>
              <a:t> </a:t>
            </a:r>
            <a:r>
              <a:rPr i="1" lang="en" sz="1800">
                <a:solidFill>
                  <a:schemeClr val="dk1"/>
                </a:solidFill>
                <a:latin typeface="Helvetica Neue"/>
                <a:ea typeface="Helvetica Neue"/>
                <a:cs typeface="Helvetica Neue"/>
                <a:sym typeface="Helvetica Neue"/>
              </a:rPr>
              <a:t>You will see the system here is more a circle as the motor spins equally.</a:t>
            </a:r>
            <a:endParaRPr i="1" sz="18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100"/>
              <a:buFont typeface="Arial"/>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992767"/>
            <a:ext cx="8520600" cy="27369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3778833"/>
            <a:ext cx="8520600" cy="10569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hasCustomPrompt="1" type="title"/>
          </p:nvPr>
        </p:nvSpPr>
        <p:spPr>
          <a:xfrm>
            <a:off x="311700" y="1474833"/>
            <a:ext cx="8520600" cy="26181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Shape 46"/>
          <p:cNvSpPr txBox="1"/>
          <p:nvPr>
            <p:ph idx="1" type="body"/>
          </p:nvPr>
        </p:nvSpPr>
        <p:spPr>
          <a:xfrm>
            <a:off x="311700" y="4202967"/>
            <a:ext cx="8520600" cy="17343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x">
  <p:cSld name="TITLE_AND_BODY">
    <p:spTree>
      <p:nvGrpSpPr>
        <p:cNvPr id="56" name="Shape 56"/>
        <p:cNvGrpSpPr/>
        <p:nvPr/>
      </p:nvGrpSpPr>
      <p:grpSpPr>
        <a:xfrm>
          <a:off x="0" y="0"/>
          <a:ext cx="0" cy="0"/>
          <a:chOff x="0" y="0"/>
          <a:chExt cx="0" cy="0"/>
        </a:xfrm>
      </p:grpSpPr>
      <p:sp>
        <p:nvSpPr>
          <p:cNvPr id="57" name="Shape 5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8" name="Shape 58"/>
          <p:cNvSpPr txBox="1"/>
          <p:nvPr>
            <p:ph idx="1" type="subTitle"/>
          </p:nvPr>
        </p:nvSpPr>
        <p:spPr>
          <a:xfrm>
            <a:off x="457172" y="1604841"/>
            <a:ext cx="8228700" cy="39774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type="obj">
  <p:cSld name="OBJECT">
    <p:spTree>
      <p:nvGrpSpPr>
        <p:cNvPr id="59" name="Shape 59"/>
        <p:cNvGrpSpPr/>
        <p:nvPr/>
      </p:nvGrpSpPr>
      <p:grpSpPr>
        <a:xfrm>
          <a:off x="0" y="0"/>
          <a:ext cx="0" cy="0"/>
          <a:chOff x="0" y="0"/>
          <a:chExt cx="0" cy="0"/>
        </a:xfrm>
      </p:grpSpPr>
      <p:sp>
        <p:nvSpPr>
          <p:cNvPr id="60" name="Shape 60"/>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61" name="Shape 61"/>
          <p:cNvSpPr txBox="1"/>
          <p:nvPr>
            <p:ph idx="1"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type="blank">
  <p:cSld name="BLANK">
    <p:spTree>
      <p:nvGrpSpPr>
        <p:cNvPr id="62" name="Shape 62"/>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type="twoObj">
  <p:cSld name="TWO_OBJECTS">
    <p:spTree>
      <p:nvGrpSpPr>
        <p:cNvPr id="63" name="Shape 63"/>
        <p:cNvGrpSpPr/>
        <p:nvPr/>
      </p:nvGrpSpPr>
      <p:grpSpPr>
        <a:xfrm>
          <a:off x="0" y="0"/>
          <a:ext cx="0" cy="0"/>
          <a:chOff x="0" y="0"/>
          <a:chExt cx="0" cy="0"/>
        </a:xfrm>
      </p:grpSpPr>
      <p:sp>
        <p:nvSpPr>
          <p:cNvPr id="64" name="Shape 64"/>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65" name="Shape 65"/>
          <p:cNvSpPr txBox="1"/>
          <p:nvPr>
            <p:ph idx="1" type="body"/>
          </p:nvPr>
        </p:nvSpPr>
        <p:spPr>
          <a:xfrm>
            <a:off x="457172"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66" name="Shape 66"/>
          <p:cNvSpPr txBox="1"/>
          <p:nvPr>
            <p:ph idx="2" type="body"/>
          </p:nvPr>
        </p:nvSpPr>
        <p:spPr>
          <a:xfrm>
            <a:off x="4673927"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67" name="Shape 67"/>
        <p:cNvGrpSpPr/>
        <p:nvPr/>
      </p:nvGrpSpPr>
      <p:grpSpPr>
        <a:xfrm>
          <a:off x="0" y="0"/>
          <a:ext cx="0" cy="0"/>
          <a:chOff x="0" y="0"/>
          <a:chExt cx="0" cy="0"/>
        </a:xfrm>
      </p:grpSpPr>
      <p:sp>
        <p:nvSpPr>
          <p:cNvPr id="68" name="Shape 68"/>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entered Text" type="objOnly">
  <p:cSld name="OBJECT_ONLY">
    <p:spTree>
      <p:nvGrpSpPr>
        <p:cNvPr id="69" name="Shape 69"/>
        <p:cNvGrpSpPr/>
        <p:nvPr/>
      </p:nvGrpSpPr>
      <p:grpSpPr>
        <a:xfrm>
          <a:off x="0" y="0"/>
          <a:ext cx="0" cy="0"/>
          <a:chOff x="0" y="0"/>
          <a:chExt cx="0" cy="0"/>
        </a:xfrm>
      </p:grpSpPr>
      <p:sp>
        <p:nvSpPr>
          <p:cNvPr id="70" name="Shape 70"/>
          <p:cNvSpPr txBox="1"/>
          <p:nvPr>
            <p:ph idx="1" type="subTitle"/>
          </p:nvPr>
        </p:nvSpPr>
        <p:spPr>
          <a:xfrm>
            <a:off x="457172" y="273352"/>
            <a:ext cx="8228700" cy="53085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and Content" type="twoObjAndObj">
  <p:cSld name="TWO_OBJECTS_AND_OBJECT">
    <p:spTree>
      <p:nvGrpSpPr>
        <p:cNvPr id="71" name="Shape 71"/>
        <p:cNvGrpSpPr/>
        <p:nvPr/>
      </p:nvGrpSpPr>
      <p:grpSpPr>
        <a:xfrm>
          <a:off x="0" y="0"/>
          <a:ext cx="0" cy="0"/>
          <a:chOff x="0" y="0"/>
          <a:chExt cx="0" cy="0"/>
        </a:xfrm>
      </p:grpSpPr>
      <p:sp>
        <p:nvSpPr>
          <p:cNvPr id="72" name="Shape 72"/>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3" name="Shape 73"/>
          <p:cNvSpPr txBox="1"/>
          <p:nvPr>
            <p:ph idx="1" type="body"/>
          </p:nvPr>
        </p:nvSpPr>
        <p:spPr>
          <a:xfrm>
            <a:off x="457172"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4" name="Shape 74"/>
          <p:cNvSpPr txBox="1"/>
          <p:nvPr>
            <p:ph idx="2" type="body"/>
          </p:nvPr>
        </p:nvSpPr>
        <p:spPr>
          <a:xfrm>
            <a:off x="457172"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5" name="Shape 75"/>
          <p:cNvSpPr txBox="1"/>
          <p:nvPr>
            <p:ph idx="3" type="body"/>
          </p:nvPr>
        </p:nvSpPr>
        <p:spPr>
          <a:xfrm>
            <a:off x="4673927"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and 2 Content" type="objAndTwoObj">
  <p:cSld name="OBJECT_AND_TWO_OBJECTS">
    <p:spTree>
      <p:nvGrpSpPr>
        <p:cNvPr id="76" name="Shape 76"/>
        <p:cNvGrpSpPr/>
        <p:nvPr/>
      </p:nvGrpSpPr>
      <p:grpSpPr>
        <a:xfrm>
          <a:off x="0" y="0"/>
          <a:ext cx="0" cy="0"/>
          <a:chOff x="0" y="0"/>
          <a:chExt cx="0" cy="0"/>
        </a:xfrm>
      </p:grpSpPr>
      <p:sp>
        <p:nvSpPr>
          <p:cNvPr id="77" name="Shape 7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8" name="Shape 78"/>
          <p:cNvSpPr txBox="1"/>
          <p:nvPr>
            <p:ph idx="1" type="body"/>
          </p:nvPr>
        </p:nvSpPr>
        <p:spPr>
          <a:xfrm>
            <a:off x="457172" y="1604841"/>
            <a:ext cx="40155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79" name="Shape 79"/>
          <p:cNvSpPr txBox="1"/>
          <p:nvPr>
            <p:ph idx="2" type="body"/>
          </p:nvPr>
        </p:nvSpPr>
        <p:spPr>
          <a:xfrm>
            <a:off x="4673927"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0" name="Shape 80"/>
          <p:cNvSpPr txBox="1"/>
          <p:nvPr>
            <p:ph idx="3" type="body"/>
          </p:nvPr>
        </p:nvSpPr>
        <p:spPr>
          <a:xfrm>
            <a:off x="4673927"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867800"/>
            <a:ext cx="8520600" cy="11223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over Content" type="twoObjOverTx">
  <p:cSld name="TWO_OBJECTS_OVER_TEXT">
    <p:spTree>
      <p:nvGrpSpPr>
        <p:cNvPr id="81" name="Shape 81"/>
        <p:cNvGrpSpPr/>
        <p:nvPr/>
      </p:nvGrpSpPr>
      <p:grpSpPr>
        <a:xfrm>
          <a:off x="0" y="0"/>
          <a:ext cx="0" cy="0"/>
          <a:chOff x="0" y="0"/>
          <a:chExt cx="0" cy="0"/>
        </a:xfrm>
      </p:grpSpPr>
      <p:sp>
        <p:nvSpPr>
          <p:cNvPr id="82" name="Shape 82"/>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3" name="Shape 83"/>
          <p:cNvSpPr txBox="1"/>
          <p:nvPr>
            <p:ph idx="1" type="body"/>
          </p:nvPr>
        </p:nvSpPr>
        <p:spPr>
          <a:xfrm>
            <a:off x="457172"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4" name="Shape 84"/>
          <p:cNvSpPr txBox="1"/>
          <p:nvPr>
            <p:ph idx="2" type="body"/>
          </p:nvPr>
        </p:nvSpPr>
        <p:spPr>
          <a:xfrm>
            <a:off x="4673927"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5" name="Shape 85"/>
          <p:cNvSpPr txBox="1"/>
          <p:nvPr>
            <p:ph idx="3" type="body"/>
          </p:nvPr>
        </p:nvSpPr>
        <p:spPr>
          <a:xfrm>
            <a:off x="457172" y="3682578"/>
            <a:ext cx="82287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over Content" type="objOverTx">
  <p:cSld name="OBJECT_OVER_TEXT">
    <p:spTree>
      <p:nvGrpSpPr>
        <p:cNvPr id="86" name="Shape 86"/>
        <p:cNvGrpSpPr/>
        <p:nvPr/>
      </p:nvGrpSpPr>
      <p:grpSpPr>
        <a:xfrm>
          <a:off x="0" y="0"/>
          <a:ext cx="0" cy="0"/>
          <a:chOff x="0" y="0"/>
          <a:chExt cx="0" cy="0"/>
        </a:xfrm>
      </p:grpSpPr>
      <p:sp>
        <p:nvSpPr>
          <p:cNvPr id="87" name="Shape 8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8" name="Shape 88"/>
          <p:cNvSpPr txBox="1"/>
          <p:nvPr>
            <p:ph idx="1" type="body"/>
          </p:nvPr>
        </p:nvSpPr>
        <p:spPr>
          <a:xfrm>
            <a:off x="457172" y="1604841"/>
            <a:ext cx="82287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89" name="Shape 89"/>
          <p:cNvSpPr txBox="1"/>
          <p:nvPr>
            <p:ph idx="2" type="body"/>
          </p:nvPr>
        </p:nvSpPr>
        <p:spPr>
          <a:xfrm>
            <a:off x="457172" y="3682578"/>
            <a:ext cx="82287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4 Content" type="fourObj">
  <p:cSld name="FOUR_OBJECTS">
    <p:spTree>
      <p:nvGrpSpPr>
        <p:cNvPr id="90" name="Shape 90"/>
        <p:cNvGrpSpPr/>
        <p:nvPr/>
      </p:nvGrpSpPr>
      <p:grpSpPr>
        <a:xfrm>
          <a:off x="0" y="0"/>
          <a:ext cx="0" cy="0"/>
          <a:chOff x="0" y="0"/>
          <a:chExt cx="0" cy="0"/>
        </a:xfrm>
      </p:grpSpPr>
      <p:sp>
        <p:nvSpPr>
          <p:cNvPr id="91" name="Shape 91"/>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2" name="Shape 92"/>
          <p:cNvSpPr txBox="1"/>
          <p:nvPr>
            <p:ph idx="1" type="body"/>
          </p:nvPr>
        </p:nvSpPr>
        <p:spPr>
          <a:xfrm>
            <a:off x="457172"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3" name="Shape 93"/>
          <p:cNvSpPr txBox="1"/>
          <p:nvPr>
            <p:ph idx="2" type="body"/>
          </p:nvPr>
        </p:nvSpPr>
        <p:spPr>
          <a:xfrm>
            <a:off x="4673927" y="1604841"/>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4" name="Shape 94"/>
          <p:cNvSpPr txBox="1"/>
          <p:nvPr>
            <p:ph idx="3" type="body"/>
          </p:nvPr>
        </p:nvSpPr>
        <p:spPr>
          <a:xfrm>
            <a:off x="4673927"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5" name="Shape 95"/>
          <p:cNvSpPr txBox="1"/>
          <p:nvPr>
            <p:ph idx="4" type="body"/>
          </p:nvPr>
        </p:nvSpPr>
        <p:spPr>
          <a:xfrm>
            <a:off x="457172" y="3682578"/>
            <a:ext cx="4015500" cy="18972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6 Content">
  <p:cSld name="Title, 6 Content">
    <p:spTree>
      <p:nvGrpSpPr>
        <p:cNvPr id="96" name="Shape 96"/>
        <p:cNvGrpSpPr/>
        <p:nvPr/>
      </p:nvGrpSpPr>
      <p:grpSpPr>
        <a:xfrm>
          <a:off x="0" y="0"/>
          <a:ext cx="0" cy="0"/>
          <a:chOff x="0" y="0"/>
          <a:chExt cx="0" cy="0"/>
        </a:xfrm>
      </p:grpSpPr>
      <p:sp>
        <p:nvSpPr>
          <p:cNvPr id="97" name="Shape 97"/>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8" name="Shape 98"/>
          <p:cNvSpPr txBox="1"/>
          <p:nvPr>
            <p:ph idx="1"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99" name="Shape 99"/>
          <p:cNvSpPr txBox="1"/>
          <p:nvPr>
            <p:ph idx="2"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100" name="Shape 100"/>
          <p:cNvSpPr/>
          <p:nvPr/>
        </p:nvSpPr>
        <p:spPr>
          <a:xfrm>
            <a:off x="457172" y="1604841"/>
            <a:ext cx="8228700" cy="39774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01" name="Shape 101"/>
          <p:cNvSpPr/>
          <p:nvPr/>
        </p:nvSpPr>
        <p:spPr>
          <a:xfrm>
            <a:off x="457172" y="1604841"/>
            <a:ext cx="8228700" cy="39774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x">
  <p:cSld name="TITLE_AND_BODY">
    <p:spTree>
      <p:nvGrpSpPr>
        <p:cNvPr id="108" name="Shape 108"/>
        <p:cNvGrpSpPr/>
        <p:nvPr/>
      </p:nvGrpSpPr>
      <p:grpSpPr>
        <a:xfrm>
          <a:off x="0" y="0"/>
          <a:ext cx="0" cy="0"/>
          <a:chOff x="0" y="0"/>
          <a:chExt cx="0" cy="0"/>
        </a:xfrm>
      </p:grpSpPr>
      <p:sp>
        <p:nvSpPr>
          <p:cNvPr id="109" name="Shape 109"/>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10" name="Shape 110"/>
          <p:cNvSpPr txBox="1"/>
          <p:nvPr>
            <p:ph idx="1" type="subTitle"/>
          </p:nvPr>
        </p:nvSpPr>
        <p:spPr>
          <a:xfrm>
            <a:off x="457172" y="1604841"/>
            <a:ext cx="8228700" cy="39777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type="blank">
  <p:cSld name="BLANK">
    <p:spTree>
      <p:nvGrpSpPr>
        <p:cNvPr id="111" name="Shape 111"/>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type="twoObj">
  <p:cSld name="TWO_OBJECTS">
    <p:spTree>
      <p:nvGrpSpPr>
        <p:cNvPr id="112" name="Shape 112"/>
        <p:cNvGrpSpPr/>
        <p:nvPr/>
      </p:nvGrpSpPr>
      <p:grpSpPr>
        <a:xfrm>
          <a:off x="0" y="0"/>
          <a:ext cx="0" cy="0"/>
          <a:chOff x="0" y="0"/>
          <a:chExt cx="0" cy="0"/>
        </a:xfrm>
      </p:grpSpPr>
      <p:sp>
        <p:nvSpPr>
          <p:cNvPr id="113" name="Shape 113"/>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14" name="Shape 114"/>
          <p:cNvSpPr txBox="1"/>
          <p:nvPr>
            <p:ph idx="1" type="body"/>
          </p:nvPr>
        </p:nvSpPr>
        <p:spPr>
          <a:xfrm>
            <a:off x="457172"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15" name="Shape 115"/>
          <p:cNvSpPr txBox="1"/>
          <p:nvPr>
            <p:ph idx="2" type="body"/>
          </p:nvPr>
        </p:nvSpPr>
        <p:spPr>
          <a:xfrm>
            <a:off x="4673927"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116" name="Shape 116"/>
        <p:cNvGrpSpPr/>
        <p:nvPr/>
      </p:nvGrpSpPr>
      <p:grpSpPr>
        <a:xfrm>
          <a:off x="0" y="0"/>
          <a:ext cx="0" cy="0"/>
          <a:chOff x="0" y="0"/>
          <a:chExt cx="0" cy="0"/>
        </a:xfrm>
      </p:grpSpPr>
      <p:sp>
        <p:nvSpPr>
          <p:cNvPr id="117" name="Shape 117"/>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entered Text" type="objOnly">
  <p:cSld name="OBJECT_ONLY">
    <p:spTree>
      <p:nvGrpSpPr>
        <p:cNvPr id="118" name="Shape 118"/>
        <p:cNvGrpSpPr/>
        <p:nvPr/>
      </p:nvGrpSpPr>
      <p:grpSpPr>
        <a:xfrm>
          <a:off x="0" y="0"/>
          <a:ext cx="0" cy="0"/>
          <a:chOff x="0" y="0"/>
          <a:chExt cx="0" cy="0"/>
        </a:xfrm>
      </p:grpSpPr>
      <p:sp>
        <p:nvSpPr>
          <p:cNvPr id="119" name="Shape 119"/>
          <p:cNvSpPr txBox="1"/>
          <p:nvPr>
            <p:ph idx="1" type="subTitle"/>
          </p:nvPr>
        </p:nvSpPr>
        <p:spPr>
          <a:xfrm>
            <a:off x="457172" y="273352"/>
            <a:ext cx="8228700" cy="5308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and Content" type="twoObjAndObj">
  <p:cSld name="TWO_OBJECTS_AND_OBJECT">
    <p:spTree>
      <p:nvGrpSpPr>
        <p:cNvPr id="120" name="Shape 120"/>
        <p:cNvGrpSpPr/>
        <p:nvPr/>
      </p:nvGrpSpPr>
      <p:grpSpPr>
        <a:xfrm>
          <a:off x="0" y="0"/>
          <a:ext cx="0" cy="0"/>
          <a:chOff x="0" y="0"/>
          <a:chExt cx="0" cy="0"/>
        </a:xfrm>
      </p:grpSpPr>
      <p:sp>
        <p:nvSpPr>
          <p:cNvPr id="121" name="Shape 121"/>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2" name="Shape 122"/>
          <p:cNvSpPr txBox="1"/>
          <p:nvPr>
            <p:ph idx="1" type="body"/>
          </p:nvPr>
        </p:nvSpPr>
        <p:spPr>
          <a:xfrm>
            <a:off x="457172"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3" name="Shape 123"/>
          <p:cNvSpPr txBox="1"/>
          <p:nvPr>
            <p:ph idx="2" type="body"/>
          </p:nvPr>
        </p:nvSpPr>
        <p:spPr>
          <a:xfrm>
            <a:off x="457172"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4" name="Shape 124"/>
          <p:cNvSpPr txBox="1"/>
          <p:nvPr>
            <p:ph idx="3" type="body"/>
          </p:nvPr>
        </p:nvSpPr>
        <p:spPr>
          <a:xfrm>
            <a:off x="4673927"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536633"/>
            <a:ext cx="8520600" cy="45552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and 2 Content" type="objAndTwoObj">
  <p:cSld name="OBJECT_AND_TWO_OBJECTS">
    <p:spTree>
      <p:nvGrpSpPr>
        <p:cNvPr id="125" name="Shape 125"/>
        <p:cNvGrpSpPr/>
        <p:nvPr/>
      </p:nvGrpSpPr>
      <p:grpSpPr>
        <a:xfrm>
          <a:off x="0" y="0"/>
          <a:ext cx="0" cy="0"/>
          <a:chOff x="0" y="0"/>
          <a:chExt cx="0" cy="0"/>
        </a:xfrm>
      </p:grpSpPr>
      <p:sp>
        <p:nvSpPr>
          <p:cNvPr id="126" name="Shape 126"/>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7" name="Shape 127"/>
          <p:cNvSpPr txBox="1"/>
          <p:nvPr>
            <p:ph idx="1" type="body"/>
          </p:nvPr>
        </p:nvSpPr>
        <p:spPr>
          <a:xfrm>
            <a:off x="457172" y="1604841"/>
            <a:ext cx="40155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8" name="Shape 128"/>
          <p:cNvSpPr txBox="1"/>
          <p:nvPr>
            <p:ph idx="2" type="body"/>
          </p:nvPr>
        </p:nvSpPr>
        <p:spPr>
          <a:xfrm>
            <a:off x="4673927"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29" name="Shape 129"/>
          <p:cNvSpPr txBox="1"/>
          <p:nvPr>
            <p:ph idx="3" type="body"/>
          </p:nvPr>
        </p:nvSpPr>
        <p:spPr>
          <a:xfrm>
            <a:off x="4673927"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over Content" type="twoObjOverTx">
  <p:cSld name="TWO_OBJECTS_OVER_TEXT">
    <p:spTree>
      <p:nvGrpSpPr>
        <p:cNvPr id="130" name="Shape 130"/>
        <p:cNvGrpSpPr/>
        <p:nvPr/>
      </p:nvGrpSpPr>
      <p:grpSpPr>
        <a:xfrm>
          <a:off x="0" y="0"/>
          <a:ext cx="0" cy="0"/>
          <a:chOff x="0" y="0"/>
          <a:chExt cx="0" cy="0"/>
        </a:xfrm>
      </p:grpSpPr>
      <p:sp>
        <p:nvSpPr>
          <p:cNvPr id="131" name="Shape 131"/>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2" name="Shape 132"/>
          <p:cNvSpPr txBox="1"/>
          <p:nvPr>
            <p:ph idx="1" type="body"/>
          </p:nvPr>
        </p:nvSpPr>
        <p:spPr>
          <a:xfrm>
            <a:off x="457172"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3" name="Shape 133"/>
          <p:cNvSpPr txBox="1"/>
          <p:nvPr>
            <p:ph idx="2" type="body"/>
          </p:nvPr>
        </p:nvSpPr>
        <p:spPr>
          <a:xfrm>
            <a:off x="4673927"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4" name="Shape 134"/>
          <p:cNvSpPr txBox="1"/>
          <p:nvPr>
            <p:ph idx="3" type="body"/>
          </p:nvPr>
        </p:nvSpPr>
        <p:spPr>
          <a:xfrm>
            <a:off x="457172" y="3682578"/>
            <a:ext cx="82287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over Content" type="objOverTx">
  <p:cSld name="OBJECT_OVER_TEXT">
    <p:spTree>
      <p:nvGrpSpPr>
        <p:cNvPr id="135" name="Shape 135"/>
        <p:cNvGrpSpPr/>
        <p:nvPr/>
      </p:nvGrpSpPr>
      <p:grpSpPr>
        <a:xfrm>
          <a:off x="0" y="0"/>
          <a:ext cx="0" cy="0"/>
          <a:chOff x="0" y="0"/>
          <a:chExt cx="0" cy="0"/>
        </a:xfrm>
      </p:grpSpPr>
      <p:sp>
        <p:nvSpPr>
          <p:cNvPr id="136" name="Shape 136"/>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7" name="Shape 137"/>
          <p:cNvSpPr txBox="1"/>
          <p:nvPr>
            <p:ph idx="1" type="body"/>
          </p:nvPr>
        </p:nvSpPr>
        <p:spPr>
          <a:xfrm>
            <a:off x="457172" y="1604841"/>
            <a:ext cx="82287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38" name="Shape 138"/>
          <p:cNvSpPr txBox="1"/>
          <p:nvPr>
            <p:ph idx="2" type="body"/>
          </p:nvPr>
        </p:nvSpPr>
        <p:spPr>
          <a:xfrm>
            <a:off x="457172" y="3682578"/>
            <a:ext cx="82287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4 Content" type="fourObj">
  <p:cSld name="FOUR_OBJECTS">
    <p:spTree>
      <p:nvGrpSpPr>
        <p:cNvPr id="139" name="Shape 139"/>
        <p:cNvGrpSpPr/>
        <p:nvPr/>
      </p:nvGrpSpPr>
      <p:grpSpPr>
        <a:xfrm>
          <a:off x="0" y="0"/>
          <a:ext cx="0" cy="0"/>
          <a:chOff x="0" y="0"/>
          <a:chExt cx="0" cy="0"/>
        </a:xfrm>
      </p:grpSpPr>
      <p:sp>
        <p:nvSpPr>
          <p:cNvPr id="140" name="Shape 140"/>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1" name="Shape 141"/>
          <p:cNvSpPr txBox="1"/>
          <p:nvPr>
            <p:ph idx="1" type="body"/>
          </p:nvPr>
        </p:nvSpPr>
        <p:spPr>
          <a:xfrm>
            <a:off x="457172"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2" name="Shape 142"/>
          <p:cNvSpPr txBox="1"/>
          <p:nvPr>
            <p:ph idx="2" type="body"/>
          </p:nvPr>
        </p:nvSpPr>
        <p:spPr>
          <a:xfrm>
            <a:off x="4673927" y="1604841"/>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3" name="Shape 143"/>
          <p:cNvSpPr txBox="1"/>
          <p:nvPr>
            <p:ph idx="3" type="body"/>
          </p:nvPr>
        </p:nvSpPr>
        <p:spPr>
          <a:xfrm>
            <a:off x="4673927"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4" name="Shape 144"/>
          <p:cNvSpPr txBox="1"/>
          <p:nvPr>
            <p:ph idx="4" type="body"/>
          </p:nvPr>
        </p:nvSpPr>
        <p:spPr>
          <a:xfrm>
            <a:off x="457172" y="3682578"/>
            <a:ext cx="4015500" cy="18972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6 Content">
  <p:cSld name="Title, 6 Content">
    <p:spTree>
      <p:nvGrpSpPr>
        <p:cNvPr id="145" name="Shape 145"/>
        <p:cNvGrpSpPr/>
        <p:nvPr/>
      </p:nvGrpSpPr>
      <p:grpSpPr>
        <a:xfrm>
          <a:off x="0" y="0"/>
          <a:ext cx="0" cy="0"/>
          <a:chOff x="0" y="0"/>
          <a:chExt cx="0" cy="0"/>
        </a:xfrm>
      </p:grpSpPr>
      <p:sp>
        <p:nvSpPr>
          <p:cNvPr id="146" name="Shape 146"/>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7" name="Shape 147"/>
          <p:cNvSpPr txBox="1"/>
          <p:nvPr>
            <p:ph idx="1" type="body"/>
          </p:nvPr>
        </p:nvSpPr>
        <p:spPr>
          <a:xfrm>
            <a:off x="457172" y="1604841"/>
            <a:ext cx="82287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8" name="Shape 148"/>
          <p:cNvSpPr txBox="1"/>
          <p:nvPr>
            <p:ph idx="2" type="body"/>
          </p:nvPr>
        </p:nvSpPr>
        <p:spPr>
          <a:xfrm>
            <a:off x="457172" y="1604841"/>
            <a:ext cx="82287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49" name="Shape 149"/>
          <p:cNvSpPr/>
          <p:nvPr/>
        </p:nvSpPr>
        <p:spPr>
          <a:xfrm>
            <a:off x="457172" y="1604841"/>
            <a:ext cx="8228700" cy="39777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50" name="Shape 150"/>
          <p:cNvSpPr/>
          <p:nvPr/>
        </p:nvSpPr>
        <p:spPr>
          <a:xfrm>
            <a:off x="457172" y="1604841"/>
            <a:ext cx="8228700" cy="39777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536633"/>
            <a:ext cx="3999900" cy="4555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536633"/>
            <a:ext cx="3999900" cy="45552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593367"/>
            <a:ext cx="8520600" cy="7635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740800"/>
            <a:ext cx="2808000" cy="1007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852800"/>
            <a:ext cx="2808000" cy="42393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600200"/>
            <a:ext cx="6367800" cy="54543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67"/>
            <a:ext cx="4572000" cy="68580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644233"/>
            <a:ext cx="4045200" cy="19764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3737433"/>
            <a:ext cx="4045200" cy="16467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965433"/>
            <a:ext cx="3837000" cy="49269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5640767"/>
            <a:ext cx="5998800" cy="8067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theme" Target="../theme/theme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0" Type="http://schemas.openxmlformats.org/officeDocument/2006/relationships/slideLayout" Target="../slideLayouts/slideLayout33.xml"/><Relationship Id="rId12" Type="http://schemas.openxmlformats.org/officeDocument/2006/relationships/theme" Target="../theme/theme1.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9" Type="http://schemas.openxmlformats.org/officeDocument/2006/relationships/slideLayout" Target="../slideLayouts/slideLayout32.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593367"/>
            <a:ext cx="8520600" cy="7635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536633"/>
            <a:ext cx="8520600" cy="45552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txBox="1"/>
          <p:nvPr>
            <p:ph type="title"/>
          </p:nvPr>
        </p:nvSpPr>
        <p:spPr>
          <a:xfrm>
            <a:off x="457172" y="273352"/>
            <a:ext cx="8228700" cy="1145100"/>
          </a:xfrm>
          <a:prstGeom prst="rect">
            <a:avLst/>
          </a:prstGeom>
          <a:noFill/>
          <a:ln>
            <a:noFill/>
          </a:ln>
        </p:spPr>
        <p:txBody>
          <a:bodyPr anchorCtr="0" anchor="ctr"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2" name="Shape 52"/>
          <p:cNvSpPr txBox="1"/>
          <p:nvPr>
            <p:ph idx="1" type="body"/>
          </p:nvPr>
        </p:nvSpPr>
        <p:spPr>
          <a:xfrm>
            <a:off x="457172" y="1604841"/>
            <a:ext cx="8228700" cy="3977400"/>
          </a:xfrm>
          <a:prstGeom prst="rect">
            <a:avLst/>
          </a:prstGeom>
          <a:noFill/>
          <a:ln>
            <a:noFill/>
          </a:ln>
        </p:spPr>
        <p:txBody>
          <a:bodyPr anchorCtr="0" anchor="t" bIns="82925" lIns="82925" spcFirstLastPara="1" rIns="82925" wrap="square" tIns="82925"/>
          <a:lstStyle>
            <a:lvl1pPr indent="-228600" lvl="0" marL="457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3" name="Shape 53"/>
          <p:cNvSpPr txBox="1"/>
          <p:nvPr>
            <p:ph idx="10" type="dt"/>
          </p:nvPr>
        </p:nvSpPr>
        <p:spPr>
          <a:xfrm>
            <a:off x="457172" y="6247907"/>
            <a:ext cx="2130000" cy="472800"/>
          </a:xfrm>
          <a:prstGeom prst="rect">
            <a:avLst/>
          </a:prstGeom>
          <a:noFill/>
          <a:ln>
            <a:noFill/>
          </a:ln>
        </p:spPr>
        <p:txBody>
          <a:bodyPr anchorCtr="0" anchor="t"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4" name="Shape 54"/>
          <p:cNvSpPr txBox="1"/>
          <p:nvPr>
            <p:ph idx="11" type="ftr"/>
          </p:nvPr>
        </p:nvSpPr>
        <p:spPr>
          <a:xfrm>
            <a:off x="3127054" y="6247907"/>
            <a:ext cx="2898000" cy="472800"/>
          </a:xfrm>
          <a:prstGeom prst="rect">
            <a:avLst/>
          </a:prstGeom>
          <a:noFill/>
          <a:ln>
            <a:noFill/>
          </a:ln>
        </p:spPr>
        <p:txBody>
          <a:bodyPr anchorCtr="0" anchor="t" bIns="82925" lIns="82925" spcFirstLastPara="1" rIns="82925" wrap="square" tIns="82925"/>
          <a:lstStyle>
            <a:lvl1pPr lvl="0"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300"/>
              <a:buFont typeface="Arial"/>
              <a:buNone/>
              <a:defRPr b="0" i="0" sz="1600" u="none" cap="none" strike="noStrike">
                <a:solidFill>
                  <a:srgbClr val="000000"/>
                </a:solidFill>
                <a:latin typeface="Arial"/>
                <a:ea typeface="Arial"/>
                <a:cs typeface="Arial"/>
                <a:sym typeface="Arial"/>
              </a:defRPr>
            </a:lvl9pPr>
          </a:lstStyle>
          <a:p/>
        </p:txBody>
      </p:sp>
      <p:sp>
        <p:nvSpPr>
          <p:cNvPr id="55" name="Shape 55"/>
          <p:cNvSpPr txBox="1"/>
          <p:nvPr>
            <p:ph idx="12" type="sldNum"/>
          </p:nvPr>
        </p:nvSpPr>
        <p:spPr>
          <a:xfrm>
            <a:off x="6555842" y="6247907"/>
            <a:ext cx="2130000" cy="472800"/>
          </a:xfrm>
          <a:prstGeom prst="rect">
            <a:avLst/>
          </a:prstGeom>
          <a:noFill/>
          <a:ln>
            <a:noFill/>
          </a:ln>
        </p:spPr>
        <p:txBody>
          <a:bodyPr anchorCtr="0" anchor="t" bIns="0" lIns="0" spcFirstLastPara="1" rIns="0" wrap="square" tIns="0">
            <a:no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rgbClr val="000000"/>
                </a:solidFill>
                <a:latin typeface="Times New Roman"/>
                <a:ea typeface="Times New Roman"/>
                <a:cs typeface="Times New Roman"/>
                <a:sym typeface="Times New Roman"/>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02" name="Shape 102"/>
        <p:cNvGrpSpPr/>
        <p:nvPr/>
      </p:nvGrpSpPr>
      <p:grpSpPr>
        <a:xfrm>
          <a:off x="0" y="0"/>
          <a:ext cx="0" cy="0"/>
          <a:chOff x="0" y="0"/>
          <a:chExt cx="0" cy="0"/>
        </a:xfrm>
      </p:grpSpPr>
      <p:sp>
        <p:nvSpPr>
          <p:cNvPr id="103" name="Shape 103"/>
          <p:cNvSpPr txBox="1"/>
          <p:nvPr>
            <p:ph type="title"/>
          </p:nvPr>
        </p:nvSpPr>
        <p:spPr>
          <a:xfrm>
            <a:off x="457172" y="273352"/>
            <a:ext cx="8228700" cy="1144800"/>
          </a:xfrm>
          <a:prstGeom prst="rect">
            <a:avLst/>
          </a:prstGeom>
          <a:noFill/>
          <a:ln>
            <a:noFill/>
          </a:ln>
        </p:spPr>
        <p:txBody>
          <a:bodyPr anchorCtr="0" anchor="ctr"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4" name="Shape 104"/>
          <p:cNvSpPr txBox="1"/>
          <p:nvPr>
            <p:ph idx="1" type="body"/>
          </p:nvPr>
        </p:nvSpPr>
        <p:spPr>
          <a:xfrm>
            <a:off x="457172" y="1604841"/>
            <a:ext cx="8228700" cy="3977700"/>
          </a:xfrm>
          <a:prstGeom prst="rect">
            <a:avLst/>
          </a:prstGeom>
          <a:noFill/>
          <a:ln>
            <a:noFill/>
          </a:ln>
        </p:spPr>
        <p:txBody>
          <a:bodyPr anchorCtr="0" anchor="t" bIns="76025" lIns="76025" spcFirstLastPara="1" rIns="76025" wrap="square" tIns="76025"/>
          <a:lstStyle>
            <a:lvl1pPr indent="-228600" lvl="0" marL="457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5" name="Shape 105"/>
          <p:cNvSpPr txBox="1"/>
          <p:nvPr>
            <p:ph idx="10" type="dt"/>
          </p:nvPr>
        </p:nvSpPr>
        <p:spPr>
          <a:xfrm>
            <a:off x="457172" y="6247907"/>
            <a:ext cx="2130300" cy="473100"/>
          </a:xfrm>
          <a:prstGeom prst="rect">
            <a:avLst/>
          </a:prstGeom>
          <a:noFill/>
          <a:ln>
            <a:noFill/>
          </a:ln>
        </p:spPr>
        <p:txBody>
          <a:bodyPr anchorCtr="0" anchor="t"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6" name="Shape 106"/>
          <p:cNvSpPr txBox="1"/>
          <p:nvPr>
            <p:ph idx="11" type="ftr"/>
          </p:nvPr>
        </p:nvSpPr>
        <p:spPr>
          <a:xfrm>
            <a:off x="3127054" y="6247907"/>
            <a:ext cx="2898000" cy="473100"/>
          </a:xfrm>
          <a:prstGeom prst="rect">
            <a:avLst/>
          </a:prstGeom>
          <a:noFill/>
          <a:ln>
            <a:noFill/>
          </a:ln>
        </p:spPr>
        <p:txBody>
          <a:bodyPr anchorCtr="0" anchor="t" bIns="76025" lIns="76025" spcFirstLastPara="1" rIns="76025" wrap="square" tIns="76025"/>
          <a:lstStyle>
            <a:lvl1pPr lvl="0"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200"/>
              <a:buFont typeface="Arial"/>
              <a:buNone/>
              <a:defRPr b="0" i="0" sz="1500" u="none" cap="none" strike="noStrike">
                <a:solidFill>
                  <a:srgbClr val="000000"/>
                </a:solidFill>
                <a:latin typeface="Arial"/>
                <a:ea typeface="Arial"/>
                <a:cs typeface="Arial"/>
                <a:sym typeface="Arial"/>
              </a:defRPr>
            </a:lvl9pPr>
          </a:lstStyle>
          <a:p/>
        </p:txBody>
      </p:sp>
      <p:sp>
        <p:nvSpPr>
          <p:cNvPr id="107" name="Shape 107"/>
          <p:cNvSpPr txBox="1"/>
          <p:nvPr>
            <p:ph idx="12" type="sldNum"/>
          </p:nvPr>
        </p:nvSpPr>
        <p:spPr>
          <a:xfrm>
            <a:off x="6555842" y="6247907"/>
            <a:ext cx="2130300" cy="473100"/>
          </a:xfrm>
          <a:prstGeom prst="rect">
            <a:avLst/>
          </a:prstGeom>
          <a:noFill/>
          <a:ln>
            <a:noFill/>
          </a:ln>
        </p:spPr>
        <p:txBody>
          <a:bodyPr anchorCtr="0" anchor="t" bIns="0" lIns="0" spcFirstLastPara="1" rIns="0" wrap="square" tIns="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000000"/>
                </a:solidFill>
                <a:latin typeface="Times New Roman"/>
                <a:ea typeface="Times New Roman"/>
                <a:cs typeface="Times New Roman"/>
                <a:sym typeface="Times New Roman"/>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17.jpg"/><Relationship Id="rId5"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11.png"/><Relationship Id="rId5" Type="http://schemas.openxmlformats.org/officeDocument/2006/relationships/image" Target="../media/image15.png"/><Relationship Id="rId6"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10.jpg"/><Relationship Id="rId5" Type="http://schemas.openxmlformats.org/officeDocument/2006/relationships/image" Target="../media/image13.jpg"/><Relationship Id="rId6"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14.png"/><Relationship Id="rId5" Type="http://schemas.openxmlformats.org/officeDocument/2006/relationships/image" Target="../media/image7.png"/><Relationship Id="rId6"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12.png"/><Relationship Id="rId5"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10.jpg"/><Relationship Id="rId5" Type="http://schemas.openxmlformats.org/officeDocument/2006/relationships/image" Target="../media/image3.jpg"/><Relationship Id="rId6"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pic>
        <p:nvPicPr>
          <p:cNvPr id="155" name="Shape 155"/>
          <p:cNvPicPr preferRelativeResize="0"/>
          <p:nvPr/>
        </p:nvPicPr>
        <p:blipFill rotWithShape="1">
          <a:blip r:embed="rId3">
            <a:alphaModFix/>
          </a:blip>
          <a:srcRect b="0" l="0" r="0" t="0"/>
          <a:stretch/>
        </p:blipFill>
        <p:spPr>
          <a:xfrm>
            <a:off x="0" y="0"/>
            <a:ext cx="2281044" cy="1144980"/>
          </a:xfrm>
          <a:prstGeom prst="rect">
            <a:avLst/>
          </a:prstGeom>
          <a:noFill/>
          <a:ln>
            <a:noFill/>
          </a:ln>
        </p:spPr>
      </p:pic>
      <p:sp>
        <p:nvSpPr>
          <p:cNvPr id="156" name="Shape 156"/>
          <p:cNvSpPr txBox="1"/>
          <p:nvPr/>
        </p:nvSpPr>
        <p:spPr>
          <a:xfrm>
            <a:off x="508747" y="2448089"/>
            <a:ext cx="8153400" cy="2356800"/>
          </a:xfrm>
          <a:prstGeom prst="rect">
            <a:avLst/>
          </a:prstGeom>
          <a:noFill/>
          <a:ln>
            <a:noFill/>
          </a:ln>
        </p:spPr>
        <p:txBody>
          <a:bodyPr anchorCtr="0" anchor="t" bIns="0" lIns="0" spcFirstLastPara="1" rIns="0" wrap="square" tIns="27000">
            <a:noAutofit/>
          </a:bodyPr>
          <a:lstStyle/>
          <a:p>
            <a:pPr indent="0" lvl="0" marL="0" marR="0" rtl="0" algn="ctr">
              <a:lnSpc>
                <a:spcPct val="100000"/>
              </a:lnSpc>
              <a:spcBef>
                <a:spcPts val="0"/>
              </a:spcBef>
              <a:spcAft>
                <a:spcPts val="0"/>
              </a:spcAft>
              <a:buClr>
                <a:srgbClr val="000000"/>
              </a:buClr>
              <a:buSzPts val="1100"/>
              <a:buFont typeface="Arial"/>
              <a:buNone/>
            </a:pPr>
            <a:r>
              <a:rPr b="1" lang="en" sz="6500">
                <a:solidFill>
                  <a:srgbClr val="08D0C4"/>
                </a:solidFill>
                <a:latin typeface="Helvetica Neue"/>
                <a:ea typeface="Helvetica Neue"/>
                <a:cs typeface="Helvetica Neue"/>
                <a:sym typeface="Helvetica Neue"/>
              </a:rPr>
              <a:t>Earth and Orbit</a:t>
            </a:r>
            <a:endParaRPr b="1" i="0" sz="6500" u="none" cap="none" strike="noStrike">
              <a:solidFill>
                <a:srgbClr val="08D0C4"/>
              </a:solidFill>
              <a:latin typeface="Helvetica Neue"/>
              <a:ea typeface="Helvetica Neue"/>
              <a:cs typeface="Helvetica Neue"/>
              <a:sym typeface="Helvetica Neue"/>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 name="Shape 229"/>
        <p:cNvGrpSpPr/>
        <p:nvPr/>
      </p:nvGrpSpPr>
      <p:grpSpPr>
        <a:xfrm>
          <a:off x="0" y="0"/>
          <a:ext cx="0" cy="0"/>
          <a:chOff x="0" y="0"/>
          <a:chExt cx="0" cy="0"/>
        </a:xfrm>
      </p:grpSpPr>
      <p:pic>
        <p:nvPicPr>
          <p:cNvPr id="230" name="Shape 230"/>
          <p:cNvPicPr preferRelativeResize="0"/>
          <p:nvPr/>
        </p:nvPicPr>
        <p:blipFill rotWithShape="1">
          <a:blip r:embed="rId3">
            <a:alphaModFix/>
          </a:blip>
          <a:srcRect b="0" l="0" r="0" t="0"/>
          <a:stretch/>
        </p:blipFill>
        <p:spPr>
          <a:xfrm>
            <a:off x="0" y="0"/>
            <a:ext cx="1710963" cy="858825"/>
          </a:xfrm>
          <a:prstGeom prst="rect">
            <a:avLst/>
          </a:prstGeom>
          <a:noFill/>
          <a:ln>
            <a:noFill/>
          </a:ln>
        </p:spPr>
      </p:pic>
      <p:graphicFrame>
        <p:nvGraphicFramePr>
          <p:cNvPr id="231" name="Shape 231"/>
          <p:cNvGraphicFramePr/>
          <p:nvPr/>
        </p:nvGraphicFramePr>
        <p:xfrm>
          <a:off x="822926" y="1371588"/>
          <a:ext cx="3000000" cy="3000000"/>
        </p:xfrm>
        <a:graphic>
          <a:graphicData uri="http://schemas.openxmlformats.org/drawingml/2006/table">
            <a:tbl>
              <a:tblPr>
                <a:noFill/>
                <a:tableStyleId>{B4736BC9-EF09-4103-96EE-8C2B5E7EDEEA}</a:tableStyleId>
              </a:tblPr>
              <a:tblGrid>
                <a:gridCol w="3749075"/>
                <a:gridCol w="3749075"/>
              </a:tblGrid>
              <a:tr h="260387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4. </a:t>
                      </a:r>
                      <a:r>
                        <a:rPr i="1" lang="en" sz="2000">
                          <a:latin typeface="Helvetica Neue"/>
                          <a:ea typeface="Helvetica Neue"/>
                          <a:cs typeface="Helvetica Neue"/>
                          <a:sym typeface="Helvetica Neue"/>
                        </a:rPr>
                        <a:t>Add the Slider block and the DC Motor block to the Workspace.</a:t>
                      </a:r>
                      <a:endParaRPr sz="2000">
                        <a:latin typeface="Helvetica Neue"/>
                        <a:ea typeface="Helvetica Neue"/>
                        <a:cs typeface="Helvetica Neue"/>
                        <a:sym typeface="Helvetica Neue"/>
                      </a:endParaRPr>
                    </a:p>
                    <a:p>
                      <a:pPr indent="0" lvl="0" marL="0" rtl="0">
                        <a:spcBef>
                          <a:spcPts val="0"/>
                        </a:spcBef>
                        <a:spcAft>
                          <a:spcPts val="0"/>
                        </a:spcAft>
                        <a:buClr>
                          <a:schemeClr val="dk1"/>
                        </a:buClr>
                        <a:buSzPts val="1100"/>
                        <a:buFont typeface="Arial"/>
                        <a:buNone/>
                      </a:pPr>
                      <a:r>
                        <a:rPr lang="en" sz="2000">
                          <a:latin typeface="Helvetica Neue"/>
                          <a:ea typeface="Helvetica Neue"/>
                          <a:cs typeface="Helvetica Neue"/>
                          <a:sym typeface="Helvetica Neue"/>
                        </a:rPr>
                        <a:t> </a:t>
                      </a:r>
                      <a:endParaRPr sz="2000">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242532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5. </a:t>
                      </a:r>
                      <a:r>
                        <a:rPr i="1" lang="en" sz="2000">
                          <a:latin typeface="Helvetica Neue"/>
                          <a:ea typeface="Helvetica Neue"/>
                          <a:cs typeface="Helvetica Neue"/>
                          <a:sym typeface="Helvetica Neue"/>
                        </a:rPr>
                        <a:t>Pair up the physical blocks and watch the Earth spin when the slider is moved.</a:t>
                      </a:r>
                      <a:endParaRPr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bl>
          </a:graphicData>
        </a:graphic>
      </p:graphicFrame>
      <p:sp>
        <p:nvSpPr>
          <p:cNvPr id="232" name="Shape 232"/>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Challenge 1</a:t>
            </a:r>
            <a:endParaRPr b="1" i="0" sz="4200" u="none" cap="none" strike="noStrike">
              <a:solidFill>
                <a:srgbClr val="08D0C4"/>
              </a:solidFill>
              <a:latin typeface="Helvetica Neue"/>
              <a:ea typeface="Helvetica Neue"/>
              <a:cs typeface="Helvetica Neue"/>
              <a:sym typeface="Helvetica Neue"/>
            </a:endParaRPr>
          </a:p>
        </p:txBody>
      </p:sp>
      <p:pic>
        <p:nvPicPr>
          <p:cNvPr id="233" name="Shape 233"/>
          <p:cNvPicPr preferRelativeResize="0"/>
          <p:nvPr/>
        </p:nvPicPr>
        <p:blipFill rotWithShape="1">
          <a:blip r:embed="rId4">
            <a:alphaModFix/>
          </a:blip>
          <a:srcRect b="6688" l="0" r="0" t="2682"/>
          <a:stretch/>
        </p:blipFill>
        <p:spPr>
          <a:xfrm rot="10800000">
            <a:off x="5088187" y="4120550"/>
            <a:ext cx="2973400" cy="2034425"/>
          </a:xfrm>
          <a:prstGeom prst="rect">
            <a:avLst/>
          </a:prstGeom>
          <a:noFill/>
          <a:ln>
            <a:noFill/>
          </a:ln>
        </p:spPr>
      </p:pic>
      <p:pic>
        <p:nvPicPr>
          <p:cNvPr id="234" name="Shape 234"/>
          <p:cNvPicPr preferRelativeResize="0"/>
          <p:nvPr/>
        </p:nvPicPr>
        <p:blipFill>
          <a:blip r:embed="rId5">
            <a:alphaModFix/>
          </a:blip>
          <a:stretch>
            <a:fillRect/>
          </a:stretch>
        </p:blipFill>
        <p:spPr>
          <a:xfrm>
            <a:off x="5237812" y="1648888"/>
            <a:ext cx="2674151" cy="168893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 name="Shape 238"/>
        <p:cNvGrpSpPr/>
        <p:nvPr/>
      </p:nvGrpSpPr>
      <p:grpSpPr>
        <a:xfrm>
          <a:off x="0" y="0"/>
          <a:ext cx="0" cy="0"/>
          <a:chOff x="0" y="0"/>
          <a:chExt cx="0" cy="0"/>
        </a:xfrm>
      </p:grpSpPr>
      <p:pic>
        <p:nvPicPr>
          <p:cNvPr id="239" name="Shape 239"/>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40" name="Shape 240"/>
          <p:cNvSpPr txBox="1"/>
          <p:nvPr/>
        </p:nvSpPr>
        <p:spPr>
          <a:xfrm>
            <a:off x="6224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Checks for understanding</a:t>
            </a:r>
            <a:endParaRPr b="1" i="0" sz="4200" u="none" cap="none" strike="noStrike">
              <a:solidFill>
                <a:srgbClr val="08D0C4"/>
              </a:solidFill>
              <a:latin typeface="Helvetica Neue"/>
              <a:ea typeface="Helvetica Neue"/>
              <a:cs typeface="Helvetica Neue"/>
              <a:sym typeface="Helvetica Neue"/>
            </a:endParaRPr>
          </a:p>
        </p:txBody>
      </p:sp>
      <p:sp>
        <p:nvSpPr>
          <p:cNvPr id="241" name="Shape 241"/>
          <p:cNvSpPr txBox="1"/>
          <p:nvPr/>
        </p:nvSpPr>
        <p:spPr>
          <a:xfrm>
            <a:off x="412125" y="1935125"/>
            <a:ext cx="8705400" cy="442380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rPr b="1" i="1" lang="en" sz="2400">
                <a:solidFill>
                  <a:schemeClr val="dk1"/>
                </a:solidFill>
                <a:latin typeface="Helvetica Neue"/>
                <a:ea typeface="Helvetica Neue"/>
                <a:cs typeface="Helvetica Neue"/>
                <a:sym typeface="Helvetica Neue"/>
              </a:rPr>
              <a:t>1. What is the purpose of the slider?</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To just turn the motor on and off</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To adjust the speed</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To change the direction of the motor</a:t>
            </a:r>
            <a:endParaRPr b="1"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rPr b="1" i="1" lang="en" sz="2400">
                <a:solidFill>
                  <a:schemeClr val="dk1"/>
                </a:solidFill>
                <a:latin typeface="Helvetica Neue"/>
                <a:ea typeface="Helvetica Neue"/>
                <a:cs typeface="Helvetica Neue"/>
                <a:sym typeface="Helvetica Neue"/>
              </a:rPr>
              <a:t>2. How long is one orbit of the sun?</a:t>
            </a:r>
            <a:endParaRPr b="1" i="1" sz="2400">
              <a:solidFill>
                <a:schemeClr val="dk1"/>
              </a:solidFill>
              <a:latin typeface="Helvetica Neue"/>
              <a:ea typeface="Helvetica Neue"/>
              <a:cs typeface="Helvetica Neue"/>
              <a:sym typeface="Helvetica Neue"/>
            </a:endParaRPr>
          </a:p>
          <a:p>
            <a:pPr indent="0" lvl="0" marL="0" rtl="0">
              <a:spcBef>
                <a:spcPts val="1000"/>
              </a:spcBef>
              <a:spcAft>
                <a:spcPts val="0"/>
              </a:spcAft>
              <a:buNone/>
            </a:pPr>
            <a:r>
              <a:t/>
            </a:r>
            <a:endParaRPr sz="6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365 days</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1 year</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Both A and B are the same</a:t>
            </a:r>
            <a:endParaRPr b="1"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1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1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1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1000">
              <a:solidFill>
                <a:schemeClr val="dk1"/>
              </a:solidFill>
              <a:latin typeface="Helvetica Neue"/>
              <a:ea typeface="Helvetica Neue"/>
              <a:cs typeface="Helvetica Neue"/>
              <a:sym typeface="Helvetica Neue"/>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 name="Shape 245"/>
        <p:cNvGrpSpPr/>
        <p:nvPr/>
      </p:nvGrpSpPr>
      <p:grpSpPr>
        <a:xfrm>
          <a:off x="0" y="0"/>
          <a:ext cx="0" cy="0"/>
          <a:chOff x="0" y="0"/>
          <a:chExt cx="0" cy="0"/>
        </a:xfrm>
      </p:grpSpPr>
      <p:pic>
        <p:nvPicPr>
          <p:cNvPr id="246" name="Shape 246"/>
          <p:cNvPicPr preferRelativeResize="0"/>
          <p:nvPr/>
        </p:nvPicPr>
        <p:blipFill rotWithShape="1">
          <a:blip r:embed="rId3">
            <a:alphaModFix/>
          </a:blip>
          <a:srcRect b="0" l="0" r="0" t="0"/>
          <a:stretch/>
        </p:blipFill>
        <p:spPr>
          <a:xfrm>
            <a:off x="0" y="0"/>
            <a:ext cx="1710963" cy="858825"/>
          </a:xfrm>
          <a:prstGeom prst="rect">
            <a:avLst/>
          </a:prstGeom>
          <a:noFill/>
          <a:ln>
            <a:noFill/>
          </a:ln>
        </p:spPr>
      </p:pic>
      <p:graphicFrame>
        <p:nvGraphicFramePr>
          <p:cNvPr id="247" name="Shape 247"/>
          <p:cNvGraphicFramePr/>
          <p:nvPr/>
        </p:nvGraphicFramePr>
        <p:xfrm>
          <a:off x="822951" y="1660988"/>
          <a:ext cx="3000000" cy="3000000"/>
        </p:xfrm>
        <a:graphic>
          <a:graphicData uri="http://schemas.openxmlformats.org/drawingml/2006/table">
            <a:tbl>
              <a:tblPr>
                <a:noFill/>
                <a:tableStyleId>{B4736BC9-EF09-4103-96EE-8C2B5E7EDEEA}</a:tableStyleId>
              </a:tblPr>
              <a:tblGrid>
                <a:gridCol w="4230975"/>
                <a:gridCol w="3267125"/>
              </a:tblGrid>
              <a:tr h="183222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1.</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Drag a Filter block to the Workspace.</a:t>
                      </a:r>
                      <a:endParaRPr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126560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2. </a:t>
                      </a:r>
                      <a:r>
                        <a:rPr lang="en" sz="2000">
                          <a:latin typeface="Helvetica Neue"/>
                          <a:ea typeface="Helvetica Neue"/>
                          <a:cs typeface="Helvetica Neue"/>
                          <a:sym typeface="Helvetica Neue"/>
                        </a:rPr>
                        <a:t>Edit the range of the block to 0-25.</a:t>
                      </a:r>
                      <a:endParaRPr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1641975">
                <a:tc>
                  <a:txBody>
                    <a:bodyPr>
                      <a:noAutofit/>
                    </a:bodyPr>
                    <a:lstStyle/>
                    <a:p>
                      <a:pPr indent="0" lvl="0" marL="0" marR="0" rtl="0" algn="l">
                        <a:lnSpc>
                          <a:spcPct val="115000"/>
                        </a:lnSpc>
                        <a:spcBef>
                          <a:spcPts val="0"/>
                        </a:spcBef>
                        <a:spcAft>
                          <a:spcPts val="0"/>
                        </a:spcAft>
                        <a:buNone/>
                      </a:pPr>
                      <a:r>
                        <a:rPr b="1" lang="en" sz="2000">
                          <a:latin typeface="Helvetica Neue"/>
                          <a:ea typeface="Helvetica Neue"/>
                          <a:cs typeface="Helvetica Neue"/>
                          <a:sym typeface="Helvetica Neue"/>
                        </a:rPr>
                        <a:t>Step 3. </a:t>
                      </a:r>
                      <a:r>
                        <a:rPr lang="en" sz="2000">
                          <a:latin typeface="Helvetica Neue"/>
                          <a:ea typeface="Helvetica Neue"/>
                          <a:cs typeface="Helvetica Neue"/>
                          <a:sym typeface="Helvetica Neue"/>
                        </a:rPr>
                        <a:t>Connect the Filter block to the rest of the system and test it!</a:t>
                      </a:r>
                      <a:endParaRPr b="1"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63500" marB="63500" marR="63500" marL="63500"/>
                </a:tc>
              </a:tr>
            </a:tbl>
          </a:graphicData>
        </a:graphic>
      </p:graphicFrame>
      <p:sp>
        <p:nvSpPr>
          <p:cNvPr id="248" name="Shape 248"/>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l">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                </a:t>
            </a:r>
            <a:r>
              <a:rPr b="1" lang="en" sz="4200">
                <a:solidFill>
                  <a:srgbClr val="08D0C4"/>
                </a:solidFill>
                <a:latin typeface="Helvetica Neue"/>
                <a:ea typeface="Helvetica Neue"/>
                <a:cs typeface="Helvetica Neue"/>
                <a:sym typeface="Helvetica Neue"/>
              </a:rPr>
              <a:t>Challenge 1- Debug it!</a:t>
            </a:r>
            <a:endParaRPr b="1" i="0" sz="4200" u="none" cap="none" strike="noStrike">
              <a:solidFill>
                <a:srgbClr val="08D0C4"/>
              </a:solidFill>
              <a:latin typeface="Helvetica Neue"/>
              <a:ea typeface="Helvetica Neue"/>
              <a:cs typeface="Helvetica Neue"/>
              <a:sym typeface="Helvetica Neue"/>
            </a:endParaRPr>
          </a:p>
        </p:txBody>
      </p:sp>
      <p:sp>
        <p:nvSpPr>
          <p:cNvPr id="249" name="Shape 249"/>
          <p:cNvSpPr txBox="1"/>
          <p:nvPr/>
        </p:nvSpPr>
        <p:spPr>
          <a:xfrm>
            <a:off x="757725" y="1009400"/>
            <a:ext cx="8823900" cy="651600"/>
          </a:xfrm>
          <a:prstGeom prst="rect">
            <a:avLst/>
          </a:prstGeom>
          <a:noFill/>
          <a:ln>
            <a:noFill/>
          </a:ln>
        </p:spPr>
        <p:txBody>
          <a:bodyPr anchorCtr="0" anchor="ctr" bIns="91425" lIns="91425" spcFirstLastPara="1" rIns="91425" wrap="square" tIns="91425">
            <a:noAutofit/>
          </a:bodyPr>
          <a:lstStyle/>
          <a:p>
            <a:pPr indent="-381000" lvl="0" marL="457200" rtl="0">
              <a:spcBef>
                <a:spcPts val="0"/>
              </a:spcBef>
              <a:spcAft>
                <a:spcPts val="0"/>
              </a:spcAft>
              <a:buClr>
                <a:srgbClr val="000000"/>
              </a:buClr>
              <a:buSzPts val="2400"/>
              <a:buFont typeface="Helvetica Neue"/>
              <a:buChar char="●"/>
            </a:pPr>
            <a:r>
              <a:rPr b="1" lang="en" sz="2400">
                <a:solidFill>
                  <a:schemeClr val="dk1"/>
                </a:solidFill>
                <a:latin typeface="Helvetica Neue"/>
                <a:ea typeface="Helvetica Neue"/>
                <a:cs typeface="Helvetica Neue"/>
                <a:sym typeface="Helvetica Neue"/>
              </a:rPr>
              <a:t>The speed of the motor is too fast</a:t>
            </a:r>
            <a:endParaRPr b="1" sz="2400"/>
          </a:p>
        </p:txBody>
      </p:sp>
      <p:pic>
        <p:nvPicPr>
          <p:cNvPr id="250" name="Shape 250"/>
          <p:cNvPicPr preferRelativeResize="0"/>
          <p:nvPr/>
        </p:nvPicPr>
        <p:blipFill>
          <a:blip r:embed="rId4">
            <a:alphaModFix/>
          </a:blip>
          <a:stretch>
            <a:fillRect/>
          </a:stretch>
        </p:blipFill>
        <p:spPr>
          <a:xfrm>
            <a:off x="5801175" y="1887250"/>
            <a:ext cx="1890025" cy="1360325"/>
          </a:xfrm>
          <a:prstGeom prst="rect">
            <a:avLst/>
          </a:prstGeom>
          <a:noFill/>
          <a:ln>
            <a:noFill/>
          </a:ln>
        </p:spPr>
      </p:pic>
      <p:pic>
        <p:nvPicPr>
          <p:cNvPr id="251" name="Shape 251"/>
          <p:cNvPicPr preferRelativeResize="0"/>
          <p:nvPr/>
        </p:nvPicPr>
        <p:blipFill>
          <a:blip r:embed="rId5">
            <a:alphaModFix/>
          </a:blip>
          <a:stretch>
            <a:fillRect/>
          </a:stretch>
        </p:blipFill>
        <p:spPr>
          <a:xfrm>
            <a:off x="5980400" y="3649525"/>
            <a:ext cx="1531566" cy="985275"/>
          </a:xfrm>
          <a:prstGeom prst="rect">
            <a:avLst/>
          </a:prstGeom>
          <a:noFill/>
          <a:ln>
            <a:noFill/>
          </a:ln>
        </p:spPr>
      </p:pic>
      <p:pic>
        <p:nvPicPr>
          <p:cNvPr id="252" name="Shape 252"/>
          <p:cNvPicPr preferRelativeResize="0"/>
          <p:nvPr/>
        </p:nvPicPr>
        <p:blipFill>
          <a:blip r:embed="rId6">
            <a:alphaModFix/>
          </a:blip>
          <a:stretch>
            <a:fillRect/>
          </a:stretch>
        </p:blipFill>
        <p:spPr>
          <a:xfrm>
            <a:off x="5719400" y="4874175"/>
            <a:ext cx="2053567" cy="13603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6" name="Shape 256"/>
        <p:cNvGrpSpPr/>
        <p:nvPr/>
      </p:nvGrpSpPr>
      <p:grpSpPr>
        <a:xfrm>
          <a:off x="0" y="0"/>
          <a:ext cx="0" cy="0"/>
          <a:chOff x="0" y="0"/>
          <a:chExt cx="0" cy="0"/>
        </a:xfrm>
      </p:grpSpPr>
      <p:pic>
        <p:nvPicPr>
          <p:cNvPr id="257" name="Shape 257"/>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58" name="Shape 258"/>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graphicFrame>
        <p:nvGraphicFramePr>
          <p:cNvPr id="259" name="Shape 259"/>
          <p:cNvGraphicFramePr/>
          <p:nvPr/>
        </p:nvGraphicFramePr>
        <p:xfrm>
          <a:off x="822951" y="1371563"/>
          <a:ext cx="3000000" cy="3000000"/>
        </p:xfrm>
        <a:graphic>
          <a:graphicData uri="http://schemas.openxmlformats.org/drawingml/2006/table">
            <a:tbl>
              <a:tblPr>
                <a:noFill/>
                <a:tableStyleId>{B4736BC9-EF09-4103-96EE-8C2B5E7EDEEA}</a:tableStyleId>
              </a:tblPr>
              <a:tblGrid>
                <a:gridCol w="5193700"/>
                <a:gridCol w="2304400"/>
              </a:tblGrid>
              <a:tr h="154225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1.</a:t>
                      </a:r>
                      <a:r>
                        <a:rPr lang="en" sz="2000">
                          <a:latin typeface="Helvetica Neue"/>
                          <a:ea typeface="Helvetica Neue"/>
                          <a:cs typeface="Helvetica Neue"/>
                          <a:sym typeface="Helvetica Neue"/>
                        </a:rPr>
                        <a:t> Look at the days it takes each planet to orbit the Sun.</a:t>
                      </a:r>
                      <a:endParaRPr sz="2000">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163192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2. </a:t>
                      </a:r>
                      <a:r>
                        <a:rPr lang="en" sz="2000">
                          <a:latin typeface="Helvetica Neue"/>
                          <a:ea typeface="Helvetica Neue"/>
                          <a:cs typeface="Helvetica Neue"/>
                          <a:sym typeface="Helvetica Neue"/>
                        </a:rPr>
                        <a:t>Calculate the relative time it takes for each planet to orbit the Sun, comparing them to Earth.</a:t>
                      </a:r>
                      <a:endParaRPr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1855050">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3.</a:t>
                      </a:r>
                      <a:r>
                        <a:rPr lang="en" sz="2000" u="none" cap="none" strike="noStrike">
                          <a:latin typeface="Helvetica Neue"/>
                          <a:ea typeface="Helvetica Neue"/>
                          <a:cs typeface="Helvetica Neue"/>
                          <a:sym typeface="Helvetica Neue"/>
                        </a:rPr>
                        <a:t> </a:t>
                      </a:r>
                      <a:r>
                        <a:rPr lang="en" sz="2000">
                          <a:latin typeface="Helvetica Neue"/>
                          <a:ea typeface="Helvetica Neue"/>
                          <a:cs typeface="Helvetica Neue"/>
                          <a:sym typeface="Helvetica Neue"/>
                        </a:rPr>
                        <a:t>Set the speed of the Slider block to ‘20’ to represent Earth’s speed around the Sun. Now calculate what setting you would have to pick to represent Mercury’s Speed around the Sun.</a:t>
                      </a:r>
                      <a:endParaRPr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63500" marB="63500" marR="63500" marL="63500"/>
                </a:tc>
              </a:tr>
            </a:tbl>
          </a:graphicData>
        </a:graphic>
      </p:graphicFrame>
      <p:sp>
        <p:nvSpPr>
          <p:cNvPr id="260" name="Shape 260"/>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l">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                                  </a:t>
            </a:r>
            <a:endParaRPr b="1" sz="4200">
              <a:solidFill>
                <a:srgbClr val="08D0C4"/>
              </a:solidFill>
              <a:latin typeface="Helvetica Neue"/>
              <a:ea typeface="Helvetica Neue"/>
              <a:cs typeface="Helvetica Neue"/>
              <a:sym typeface="Helvetica Neue"/>
            </a:endParaRPr>
          </a:p>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Challenge 2</a:t>
            </a:r>
            <a:endParaRPr b="1" i="0" sz="4200" u="none" cap="none" strike="noStrike">
              <a:solidFill>
                <a:srgbClr val="08D0C4"/>
              </a:solidFill>
              <a:latin typeface="Helvetica Neue"/>
              <a:ea typeface="Helvetica Neue"/>
              <a:cs typeface="Helvetica Neue"/>
              <a:sym typeface="Helvetica Neue"/>
            </a:endParaRPr>
          </a:p>
        </p:txBody>
      </p:sp>
      <p:pic>
        <p:nvPicPr>
          <p:cNvPr id="261" name="Shape 261"/>
          <p:cNvPicPr preferRelativeResize="0"/>
          <p:nvPr/>
        </p:nvPicPr>
        <p:blipFill>
          <a:blip r:embed="rId4">
            <a:alphaModFix/>
          </a:blip>
          <a:stretch>
            <a:fillRect/>
          </a:stretch>
        </p:blipFill>
        <p:spPr>
          <a:xfrm>
            <a:off x="6141466" y="1484612"/>
            <a:ext cx="2022135" cy="1050975"/>
          </a:xfrm>
          <a:prstGeom prst="rect">
            <a:avLst/>
          </a:prstGeom>
          <a:noFill/>
          <a:ln>
            <a:noFill/>
          </a:ln>
        </p:spPr>
      </p:pic>
      <p:pic>
        <p:nvPicPr>
          <p:cNvPr id="262" name="Shape 262"/>
          <p:cNvPicPr preferRelativeResize="0"/>
          <p:nvPr/>
        </p:nvPicPr>
        <p:blipFill>
          <a:blip r:embed="rId5">
            <a:alphaModFix/>
          </a:blip>
          <a:stretch>
            <a:fillRect/>
          </a:stretch>
        </p:blipFill>
        <p:spPr>
          <a:xfrm>
            <a:off x="6535698" y="3153988"/>
            <a:ext cx="1233689" cy="1241700"/>
          </a:xfrm>
          <a:prstGeom prst="rect">
            <a:avLst/>
          </a:prstGeom>
          <a:noFill/>
          <a:ln>
            <a:noFill/>
          </a:ln>
        </p:spPr>
      </p:pic>
      <p:pic>
        <p:nvPicPr>
          <p:cNvPr id="263" name="Shape 263"/>
          <p:cNvPicPr preferRelativeResize="0"/>
          <p:nvPr/>
        </p:nvPicPr>
        <p:blipFill rotWithShape="1">
          <a:blip r:embed="rId6">
            <a:alphaModFix/>
          </a:blip>
          <a:srcRect b="39078" l="5372" r="63481" t="9196"/>
          <a:stretch/>
        </p:blipFill>
        <p:spPr>
          <a:xfrm>
            <a:off x="6419113" y="4680825"/>
            <a:ext cx="1466850" cy="138882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 name="Shape 267"/>
        <p:cNvGrpSpPr/>
        <p:nvPr/>
      </p:nvGrpSpPr>
      <p:grpSpPr>
        <a:xfrm>
          <a:off x="0" y="0"/>
          <a:ext cx="0" cy="0"/>
          <a:chOff x="0" y="0"/>
          <a:chExt cx="0" cy="0"/>
        </a:xfrm>
      </p:grpSpPr>
      <p:pic>
        <p:nvPicPr>
          <p:cNvPr id="268" name="Shape 268"/>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69" name="Shape 269"/>
          <p:cNvSpPr txBox="1"/>
          <p:nvPr/>
        </p:nvSpPr>
        <p:spPr>
          <a:xfrm>
            <a:off x="6224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Checks for understanding</a:t>
            </a:r>
            <a:endParaRPr b="1" i="0" sz="4200" u="none" cap="none" strike="noStrike">
              <a:solidFill>
                <a:srgbClr val="08D0C4"/>
              </a:solidFill>
              <a:latin typeface="Helvetica Neue"/>
              <a:ea typeface="Helvetica Neue"/>
              <a:cs typeface="Helvetica Neue"/>
              <a:sym typeface="Helvetica Neue"/>
            </a:endParaRPr>
          </a:p>
        </p:txBody>
      </p:sp>
      <p:sp>
        <p:nvSpPr>
          <p:cNvPr id="270" name="Shape 270"/>
          <p:cNvSpPr txBox="1"/>
          <p:nvPr/>
        </p:nvSpPr>
        <p:spPr>
          <a:xfrm>
            <a:off x="219300" y="1661975"/>
            <a:ext cx="8705400" cy="3862800"/>
          </a:xfrm>
          <a:prstGeom prst="rect">
            <a:avLst/>
          </a:prstGeom>
          <a:noFill/>
          <a:ln>
            <a:noFill/>
          </a:ln>
        </p:spPr>
        <p:txBody>
          <a:bodyPr anchorCtr="0" anchor="ctr" bIns="91425" lIns="91425" spcFirstLastPara="1" rIns="91425" wrap="square" tIns="91425">
            <a:noAutofit/>
          </a:bodyPr>
          <a:lstStyle/>
          <a:p>
            <a:pPr indent="-381000" lvl="0" marL="457200" rtl="0">
              <a:spcBef>
                <a:spcPts val="0"/>
              </a:spcBef>
              <a:spcAft>
                <a:spcPts val="0"/>
              </a:spcAft>
              <a:buClr>
                <a:schemeClr val="dk1"/>
              </a:buClr>
              <a:buSzPts val="2400"/>
              <a:buFont typeface="Helvetica Neue"/>
              <a:buAutoNum type="arabicPeriod"/>
            </a:pPr>
            <a:r>
              <a:rPr b="1" i="1" lang="en" sz="2400">
                <a:solidFill>
                  <a:schemeClr val="dk1"/>
                </a:solidFill>
                <a:latin typeface="Helvetica Neue"/>
                <a:ea typeface="Helvetica Neue"/>
                <a:cs typeface="Helvetica Neue"/>
                <a:sym typeface="Helvetica Neue"/>
              </a:rPr>
              <a:t>Which planet is the quickest to orbit the sun?</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Mercury</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Earth</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Mars</a:t>
            </a:r>
            <a:endParaRPr b="1"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b="1" i="1" sz="2400">
              <a:solidFill>
                <a:schemeClr val="dk1"/>
              </a:solidFill>
              <a:latin typeface="Helvetica Neue"/>
              <a:ea typeface="Helvetica Neue"/>
              <a:cs typeface="Helvetica Neue"/>
              <a:sym typeface="Helvetica Neue"/>
            </a:endParaRPr>
          </a:p>
          <a:p>
            <a:pPr indent="-381000" lvl="0" marL="457200" rtl="0">
              <a:spcBef>
                <a:spcPts val="0"/>
              </a:spcBef>
              <a:spcAft>
                <a:spcPts val="0"/>
              </a:spcAft>
              <a:buClr>
                <a:schemeClr val="dk1"/>
              </a:buClr>
              <a:buSzPts val="2400"/>
              <a:buFont typeface="Helvetica Neue"/>
              <a:buAutoNum type="arabicPeriod"/>
            </a:pPr>
            <a:r>
              <a:rPr b="1" i="1" lang="en" sz="2400">
                <a:solidFill>
                  <a:schemeClr val="dk1"/>
                </a:solidFill>
                <a:latin typeface="Helvetica Neue"/>
                <a:ea typeface="Helvetica Neue"/>
                <a:cs typeface="Helvetica Neue"/>
                <a:sym typeface="Helvetica Neue"/>
              </a:rPr>
              <a:t>Which planet takes the longest to orbit the sun?</a:t>
            </a:r>
            <a:endParaRPr b="1" i="1" sz="10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Earth</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Saturn</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Neptune</a:t>
            </a:r>
            <a:endParaRPr b="1"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4" name="Shape 274"/>
        <p:cNvGrpSpPr/>
        <p:nvPr/>
      </p:nvGrpSpPr>
      <p:grpSpPr>
        <a:xfrm>
          <a:off x="0" y="0"/>
          <a:ext cx="0" cy="0"/>
          <a:chOff x="0" y="0"/>
          <a:chExt cx="0" cy="0"/>
        </a:xfrm>
      </p:grpSpPr>
      <p:pic>
        <p:nvPicPr>
          <p:cNvPr id="275" name="Shape 275"/>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76" name="Shape 276"/>
          <p:cNvSpPr/>
          <p:nvPr/>
        </p:nvSpPr>
        <p:spPr>
          <a:xfrm>
            <a:off x="581983" y="1743550"/>
            <a:ext cx="8220300" cy="1298700"/>
          </a:xfrm>
          <a:prstGeom prst="rect">
            <a:avLst/>
          </a:prstGeom>
          <a:noFill/>
          <a:ln>
            <a:noFill/>
          </a:ln>
        </p:spPr>
        <p:txBody>
          <a:bodyPr anchorCtr="0" anchor="t" bIns="45700" lIns="91425" spcFirstLastPara="1" rIns="91425" wrap="square" tIns="45700">
            <a:noAutofit/>
          </a:bodyPr>
          <a:lstStyle/>
          <a:p>
            <a:pPr indent="-387350" lvl="0" marL="514350" marR="0" rtl="0" algn="l">
              <a:lnSpc>
                <a:spcPct val="115000"/>
              </a:lnSpc>
              <a:spcBef>
                <a:spcPts val="0"/>
              </a:spcBef>
              <a:spcAft>
                <a:spcPts val="0"/>
              </a:spcAft>
              <a:buClr>
                <a:srgbClr val="000000"/>
              </a:buClr>
              <a:buSzPts val="3000"/>
              <a:buFont typeface="Noto Sans Symbols"/>
              <a:buChar char="✓"/>
            </a:pPr>
            <a:r>
              <a:rPr b="1" lang="en" sz="3000">
                <a:latin typeface="Helvetica Neue"/>
                <a:ea typeface="Helvetica Neue"/>
                <a:cs typeface="Helvetica Neue"/>
                <a:sym typeface="Helvetica Neue"/>
              </a:rPr>
              <a:t>Today I learned….</a:t>
            </a:r>
            <a:endParaRPr b="0" i="0" sz="3000" u="none" cap="none" strike="noStrike">
              <a:solidFill>
                <a:srgbClr val="000000"/>
              </a:solidFill>
              <a:latin typeface="Arial"/>
              <a:ea typeface="Arial"/>
              <a:cs typeface="Arial"/>
              <a:sym typeface="Arial"/>
            </a:endParaRPr>
          </a:p>
        </p:txBody>
      </p:sp>
      <p:sp>
        <p:nvSpPr>
          <p:cNvPr id="277" name="Shape 277"/>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l">
              <a:lnSpc>
                <a:spcPct val="90000"/>
              </a:lnSpc>
              <a:spcBef>
                <a:spcPts val="0"/>
              </a:spcBef>
              <a:spcAft>
                <a:spcPts val="0"/>
              </a:spcAft>
              <a:buClr>
                <a:srgbClr val="000000"/>
              </a:buClr>
              <a:buSzPts val="4200"/>
              <a:buFont typeface="Arial"/>
              <a:buNone/>
            </a:pPr>
            <a:r>
              <a:rPr b="1" lang="en" sz="4000">
                <a:solidFill>
                  <a:srgbClr val="08D0C4"/>
                </a:solidFill>
                <a:latin typeface="Helvetica Neue"/>
                <a:ea typeface="Helvetica Neue"/>
                <a:cs typeface="Helvetica Neue"/>
                <a:sym typeface="Helvetica Neue"/>
              </a:rPr>
              <a:t>                                    </a:t>
            </a:r>
            <a:r>
              <a:rPr b="1" lang="en" sz="3000">
                <a:solidFill>
                  <a:srgbClr val="08D0C4"/>
                </a:solidFill>
                <a:latin typeface="Helvetica Neue"/>
                <a:ea typeface="Helvetica Neue"/>
                <a:cs typeface="Helvetica Neue"/>
                <a:sym typeface="Helvetica Neue"/>
              </a:rPr>
              <a:t> </a:t>
            </a:r>
            <a:endParaRPr b="1" sz="3000">
              <a:solidFill>
                <a:srgbClr val="08D0C4"/>
              </a:solidFill>
              <a:latin typeface="Helvetica Neue"/>
              <a:ea typeface="Helvetica Neue"/>
              <a:cs typeface="Helvetica Neue"/>
              <a:sym typeface="Helvetica Neue"/>
            </a:endParaRPr>
          </a:p>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Tidy Up/Exit Ticket</a:t>
            </a:r>
            <a:endParaRPr b="1" i="0" sz="4200" u="none" cap="none" strike="noStrike">
              <a:solidFill>
                <a:srgbClr val="08D0C4"/>
              </a:solidFill>
              <a:latin typeface="Helvetica Neue"/>
              <a:ea typeface="Helvetica Neue"/>
              <a:cs typeface="Helvetica Neue"/>
              <a:sym typeface="Helvetica Neue"/>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sp>
        <p:nvSpPr>
          <p:cNvPr id="161" name="Shape 161"/>
          <p:cNvSpPr txBox="1"/>
          <p:nvPr/>
        </p:nvSpPr>
        <p:spPr>
          <a:xfrm>
            <a:off x="0" y="-13447"/>
            <a:ext cx="9144000" cy="1144800"/>
          </a:xfrm>
          <a:prstGeom prst="rect">
            <a:avLst/>
          </a:prstGeom>
          <a:solidFill>
            <a:srgbClr val="08D0C4"/>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5000"/>
              <a:buFont typeface="Arial"/>
              <a:buNone/>
            </a:pPr>
            <a:r>
              <a:rPr b="1" i="1" lang="en" sz="5000">
                <a:solidFill>
                  <a:schemeClr val="lt1"/>
                </a:solidFill>
                <a:latin typeface="Helvetica Neue"/>
                <a:ea typeface="Helvetica Neue"/>
                <a:cs typeface="Helvetica Neue"/>
                <a:sym typeface="Helvetica Neue"/>
              </a:rPr>
              <a:t>Can you name them?</a:t>
            </a:r>
            <a:endParaRPr b="1" i="1" sz="5000" u="none" cap="none" strike="noStrike">
              <a:solidFill>
                <a:schemeClr val="lt1"/>
              </a:solidFill>
              <a:latin typeface="Helvetica Neue"/>
              <a:ea typeface="Helvetica Neue"/>
              <a:cs typeface="Helvetica Neue"/>
              <a:sym typeface="Helvetica Neue"/>
            </a:endParaRPr>
          </a:p>
        </p:txBody>
      </p:sp>
      <p:sp>
        <p:nvSpPr>
          <p:cNvPr id="162" name="Shape 162"/>
          <p:cNvSpPr txBox="1"/>
          <p:nvPr/>
        </p:nvSpPr>
        <p:spPr>
          <a:xfrm>
            <a:off x="0" y="1131350"/>
            <a:ext cx="9114300" cy="1052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i="1" lang="en" sz="2500">
                <a:solidFill>
                  <a:schemeClr val="dk1"/>
                </a:solidFill>
                <a:latin typeface="Helvetica Neue"/>
                <a:ea typeface="Helvetica Neue"/>
                <a:cs typeface="Helvetica Neue"/>
                <a:sym typeface="Helvetica Neue"/>
              </a:rPr>
              <a:t>Can you name the planets within the solar system</a:t>
            </a:r>
            <a:endParaRPr b="1" sz="2500">
              <a:solidFill>
                <a:schemeClr val="dk1"/>
              </a:solidFill>
              <a:latin typeface="Helvetica Neue"/>
              <a:ea typeface="Helvetica Neue"/>
              <a:cs typeface="Helvetica Neue"/>
              <a:sym typeface="Helvetica Neue"/>
            </a:endParaRPr>
          </a:p>
        </p:txBody>
      </p:sp>
      <p:pic>
        <p:nvPicPr>
          <p:cNvPr id="163" name="Shape 163"/>
          <p:cNvPicPr preferRelativeResize="0"/>
          <p:nvPr/>
        </p:nvPicPr>
        <p:blipFill>
          <a:blip r:embed="rId3">
            <a:alphaModFix/>
          </a:blip>
          <a:stretch>
            <a:fillRect/>
          </a:stretch>
        </p:blipFill>
        <p:spPr>
          <a:xfrm>
            <a:off x="1643988" y="2183450"/>
            <a:ext cx="5826334" cy="43697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Shape 168"/>
          <p:cNvSpPr txBox="1"/>
          <p:nvPr/>
        </p:nvSpPr>
        <p:spPr>
          <a:xfrm>
            <a:off x="0" y="-13447"/>
            <a:ext cx="9144000" cy="1144800"/>
          </a:xfrm>
          <a:prstGeom prst="rect">
            <a:avLst/>
          </a:prstGeom>
          <a:solidFill>
            <a:srgbClr val="08D0C4"/>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5000"/>
              <a:buFont typeface="Arial"/>
              <a:buNone/>
            </a:pPr>
            <a:r>
              <a:rPr b="1" i="1" lang="en" sz="4800">
                <a:solidFill>
                  <a:schemeClr val="lt1"/>
                </a:solidFill>
                <a:latin typeface="Helvetica Neue"/>
                <a:ea typeface="Helvetica Neue"/>
                <a:cs typeface="Helvetica Neue"/>
                <a:sym typeface="Helvetica Neue"/>
              </a:rPr>
              <a:t>How can we remember them?</a:t>
            </a:r>
            <a:endParaRPr b="1" i="1" sz="4800" u="none" cap="none" strike="noStrike">
              <a:solidFill>
                <a:schemeClr val="lt1"/>
              </a:solidFill>
              <a:latin typeface="Helvetica Neue"/>
              <a:ea typeface="Helvetica Neue"/>
              <a:cs typeface="Helvetica Neue"/>
              <a:sym typeface="Helvetica Neue"/>
            </a:endParaRPr>
          </a:p>
        </p:txBody>
      </p:sp>
      <p:sp>
        <p:nvSpPr>
          <p:cNvPr id="169" name="Shape 169"/>
          <p:cNvSpPr txBox="1"/>
          <p:nvPr/>
        </p:nvSpPr>
        <p:spPr>
          <a:xfrm>
            <a:off x="0" y="1359950"/>
            <a:ext cx="9114300" cy="888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i="1" lang="en" sz="2500">
                <a:solidFill>
                  <a:schemeClr val="dk1"/>
                </a:solidFill>
                <a:latin typeface="Helvetica Neue"/>
                <a:ea typeface="Helvetica Neue"/>
                <a:cs typeface="Helvetica Neue"/>
                <a:sym typeface="Helvetica Neue"/>
              </a:rPr>
              <a:t>This is called a ‘</a:t>
            </a:r>
            <a:r>
              <a:rPr b="1" i="1" lang="en" sz="2500">
                <a:solidFill>
                  <a:schemeClr val="dk1"/>
                </a:solidFill>
                <a:latin typeface="Helvetica Neue"/>
                <a:ea typeface="Helvetica Neue"/>
                <a:cs typeface="Helvetica Neue"/>
                <a:sym typeface="Helvetica Neue"/>
              </a:rPr>
              <a:t>mnemonic</a:t>
            </a:r>
            <a:r>
              <a:rPr b="1" i="1" lang="en" sz="2500">
                <a:solidFill>
                  <a:schemeClr val="dk1"/>
                </a:solidFill>
                <a:latin typeface="Helvetica Neue"/>
                <a:ea typeface="Helvetica Neue"/>
                <a:cs typeface="Helvetica Neue"/>
                <a:sym typeface="Helvetica Neue"/>
              </a:rPr>
              <a:t>’ a way to help us remember the order the planets are in</a:t>
            </a:r>
            <a:endParaRPr b="1" sz="2500">
              <a:solidFill>
                <a:schemeClr val="dk1"/>
              </a:solidFill>
              <a:latin typeface="Helvetica Neue"/>
              <a:ea typeface="Helvetica Neue"/>
              <a:cs typeface="Helvetica Neue"/>
              <a:sym typeface="Helvetica Neue"/>
            </a:endParaRPr>
          </a:p>
        </p:txBody>
      </p:sp>
      <p:pic>
        <p:nvPicPr>
          <p:cNvPr id="170" name="Shape 170"/>
          <p:cNvPicPr preferRelativeResize="0"/>
          <p:nvPr/>
        </p:nvPicPr>
        <p:blipFill rotWithShape="1">
          <a:blip r:embed="rId3">
            <a:alphaModFix/>
          </a:blip>
          <a:srcRect b="11138" l="0" r="0" t="14307"/>
          <a:stretch/>
        </p:blipFill>
        <p:spPr>
          <a:xfrm>
            <a:off x="364650" y="2604913"/>
            <a:ext cx="5826324" cy="3257924"/>
          </a:xfrm>
          <a:prstGeom prst="rect">
            <a:avLst/>
          </a:prstGeom>
          <a:noFill/>
          <a:ln>
            <a:noFill/>
          </a:ln>
        </p:spPr>
      </p:pic>
      <p:graphicFrame>
        <p:nvGraphicFramePr>
          <p:cNvPr id="171" name="Shape 171"/>
          <p:cNvGraphicFramePr/>
          <p:nvPr/>
        </p:nvGraphicFramePr>
        <p:xfrm>
          <a:off x="6515675" y="2719400"/>
          <a:ext cx="3000000" cy="3000000"/>
        </p:xfrm>
        <a:graphic>
          <a:graphicData uri="http://schemas.openxmlformats.org/drawingml/2006/table">
            <a:tbl>
              <a:tblPr>
                <a:noFill/>
                <a:tableStyleId>{F6876303-4C31-40E5-BEBA-355755A8230F}</a:tableStyleId>
              </a:tblPr>
              <a:tblGrid>
                <a:gridCol w="1089150"/>
                <a:gridCol w="1300950"/>
              </a:tblGrid>
              <a:tr h="12700">
                <a:tc>
                  <a:txBody>
                    <a:bodyPr>
                      <a:noAutofit/>
                    </a:bodyPr>
                    <a:lstStyle/>
                    <a:p>
                      <a:pPr indent="0" lvl="0" marL="0" rtl="0">
                        <a:spcBef>
                          <a:spcPts val="0"/>
                        </a:spcBef>
                        <a:spcAft>
                          <a:spcPts val="0"/>
                        </a:spcAft>
                        <a:buNone/>
                      </a:pPr>
                      <a:r>
                        <a:rPr lang="en">
                          <a:solidFill>
                            <a:srgbClr val="FFFFFF"/>
                          </a:solidFill>
                          <a:latin typeface="Helvetica Neue"/>
                          <a:ea typeface="Helvetica Neue"/>
                          <a:cs typeface="Helvetica Neue"/>
                          <a:sym typeface="Helvetica Neue"/>
                        </a:rPr>
                        <a:t>Planet</a:t>
                      </a:r>
                      <a:endParaRPr>
                        <a:solidFill>
                          <a:srgbClr val="FFFFFF"/>
                        </a:solidFill>
                        <a:latin typeface="Helvetica Neue"/>
                        <a:ea typeface="Helvetica Neue"/>
                        <a:cs typeface="Helvetica Neue"/>
                        <a:sym typeface="Helvetica Neue"/>
                      </a:endParaRPr>
                    </a:p>
                  </a:txBody>
                  <a:tcPr marT="63500" marB="63500" marR="63500" marL="63500">
                    <a:lnL cap="flat" cmpd="sng" w="12625">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w="12625">
                      <a:solidFill>
                        <a:srgbClr val="000000"/>
                      </a:solidFill>
                      <a:prstDash val="solid"/>
                      <a:round/>
                      <a:headEnd len="sm" w="sm" type="none"/>
                      <a:tailEnd len="sm" w="sm" type="none"/>
                    </a:lnT>
                    <a:lnB cap="flat" cmpd="sng">
                      <a:solidFill>
                        <a:srgbClr val="000000"/>
                      </a:solidFill>
                      <a:prstDash val="solid"/>
                      <a:round/>
                      <a:headEnd len="sm" w="sm" type="none"/>
                      <a:tailEnd len="sm" w="sm" type="none"/>
                    </a:lnB>
                    <a:solidFill>
                      <a:srgbClr val="538135"/>
                    </a:solidFill>
                  </a:tcPr>
                </a:tc>
                <a:tc>
                  <a:txBody>
                    <a:bodyPr>
                      <a:noAutofit/>
                    </a:bodyPr>
                    <a:lstStyle/>
                    <a:p>
                      <a:pPr indent="0" lvl="0" marL="0" rtl="0">
                        <a:spcBef>
                          <a:spcPts val="0"/>
                        </a:spcBef>
                        <a:spcAft>
                          <a:spcPts val="0"/>
                        </a:spcAft>
                        <a:buNone/>
                      </a:pPr>
                      <a:r>
                        <a:rPr lang="en">
                          <a:solidFill>
                            <a:srgbClr val="FFFFFF"/>
                          </a:solidFill>
                          <a:latin typeface="Helvetica Neue"/>
                          <a:ea typeface="Helvetica Neue"/>
                          <a:cs typeface="Helvetica Neue"/>
                          <a:sym typeface="Helvetica Neue"/>
                        </a:rPr>
                        <a:t>Mnemonic</a:t>
                      </a:r>
                      <a:endParaRPr>
                        <a:solidFill>
                          <a:srgbClr val="FFFFFF"/>
                        </a:solidFill>
                        <a:latin typeface="Helvetica Neue"/>
                        <a:ea typeface="Helvetica Neue"/>
                        <a:cs typeface="Helvetica Neue"/>
                        <a:sym typeface="Helvetica Neue"/>
                      </a:endParaRPr>
                    </a:p>
                  </a:txBody>
                  <a:tcPr marT="63500" marB="63500" marR="63500" marL="63500">
                    <a:lnL cap="flat" cmpd="sng">
                      <a:solidFill>
                        <a:srgbClr val="000000"/>
                      </a:solidFill>
                      <a:prstDash val="solid"/>
                      <a:round/>
                      <a:headEnd len="sm" w="sm" type="none"/>
                      <a:tailEnd len="sm" w="sm" type="none"/>
                    </a:lnL>
                    <a:lnR cap="flat" cmpd="sng" w="12625">
                      <a:solidFill>
                        <a:srgbClr val="000000"/>
                      </a:solidFill>
                      <a:prstDash val="solid"/>
                      <a:round/>
                      <a:headEnd len="sm" w="sm" type="none"/>
                      <a:tailEnd len="sm" w="sm" type="none"/>
                    </a:lnR>
                    <a:lnT cap="flat" cmpd="sng" w="12625">
                      <a:solidFill>
                        <a:srgbClr val="000000"/>
                      </a:solidFill>
                      <a:prstDash val="solid"/>
                      <a:round/>
                      <a:headEnd len="sm" w="sm" type="none"/>
                      <a:tailEnd len="sm" w="sm" type="none"/>
                    </a:lnT>
                    <a:lnB cap="flat" cmpd="sng">
                      <a:solidFill>
                        <a:srgbClr val="000000"/>
                      </a:solidFill>
                      <a:prstDash val="solid"/>
                      <a:round/>
                      <a:headEnd len="sm" w="sm" type="none"/>
                      <a:tailEnd len="sm" w="sm" type="none"/>
                    </a:lnB>
                    <a:solidFill>
                      <a:srgbClr val="538135"/>
                    </a:solidFill>
                  </a:tcPr>
                </a:tc>
              </a:tr>
              <a:tr h="12700">
                <a:tc>
                  <a:txBody>
                    <a:bodyPr>
                      <a:noAutofit/>
                    </a:bodyPr>
                    <a:lstStyle/>
                    <a:p>
                      <a:pPr indent="0" lvl="0" marL="0" rtl="0">
                        <a:spcBef>
                          <a:spcPts val="0"/>
                        </a:spcBef>
                        <a:spcAft>
                          <a:spcPts val="0"/>
                        </a:spcAft>
                        <a:buNone/>
                      </a:pPr>
                      <a:r>
                        <a:rPr lang="en">
                          <a:latin typeface="Helvetica Neue"/>
                          <a:ea typeface="Helvetica Neue"/>
                          <a:cs typeface="Helvetica Neue"/>
                          <a:sym typeface="Helvetica Neue"/>
                        </a:rPr>
                        <a:t>Mercury</a:t>
                      </a:r>
                      <a:endParaRPr>
                        <a:latin typeface="Helvetica Neue"/>
                        <a:ea typeface="Helvetica Neue"/>
                        <a:cs typeface="Helvetica Neue"/>
                        <a:sym typeface="Helvetica Neue"/>
                      </a:endParaRPr>
                    </a:p>
                  </a:txBody>
                  <a:tcPr marT="63500" marB="63500" marR="63500" marL="63500">
                    <a:lnL cap="flat" cmpd="sng" w="12625">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solidFill>
                      <a:srgbClr val="C5E0B3"/>
                    </a:solidFill>
                  </a:tcPr>
                </a:tc>
                <a:tc>
                  <a:txBody>
                    <a:bodyPr>
                      <a:noAutofit/>
                    </a:bodyPr>
                    <a:lstStyle/>
                    <a:p>
                      <a:pPr indent="0" lvl="0" marL="0" rtl="0">
                        <a:spcBef>
                          <a:spcPts val="0"/>
                        </a:spcBef>
                        <a:spcAft>
                          <a:spcPts val="0"/>
                        </a:spcAft>
                        <a:buNone/>
                      </a:pPr>
                      <a:r>
                        <a:rPr lang="en">
                          <a:latin typeface="Helvetica Neue"/>
                          <a:ea typeface="Helvetica Neue"/>
                          <a:cs typeface="Helvetica Neue"/>
                          <a:sym typeface="Helvetica Neue"/>
                        </a:rPr>
                        <a:t>My</a:t>
                      </a:r>
                      <a:endParaRPr>
                        <a:latin typeface="Helvetica Neue"/>
                        <a:ea typeface="Helvetica Neue"/>
                        <a:cs typeface="Helvetica Neue"/>
                        <a:sym typeface="Helvetica Neue"/>
                      </a:endParaRPr>
                    </a:p>
                  </a:txBody>
                  <a:tcPr marT="63500" marB="63500" marR="63500" marL="63500">
                    <a:lnL cap="flat" cmpd="sng">
                      <a:solidFill>
                        <a:srgbClr val="000000"/>
                      </a:solidFill>
                      <a:prstDash val="solid"/>
                      <a:round/>
                      <a:headEnd len="sm" w="sm" type="none"/>
                      <a:tailEnd len="sm" w="sm" type="none"/>
                    </a:lnL>
                    <a:lnR cap="flat" cmpd="sng" w="12625">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12700">
                <a:tc>
                  <a:txBody>
                    <a:bodyPr>
                      <a:noAutofit/>
                    </a:bodyPr>
                    <a:lstStyle/>
                    <a:p>
                      <a:pPr indent="0" lvl="0" marL="0" rtl="0">
                        <a:spcBef>
                          <a:spcPts val="0"/>
                        </a:spcBef>
                        <a:spcAft>
                          <a:spcPts val="0"/>
                        </a:spcAft>
                        <a:buNone/>
                      </a:pPr>
                      <a:r>
                        <a:rPr lang="en">
                          <a:latin typeface="Helvetica Neue"/>
                          <a:ea typeface="Helvetica Neue"/>
                          <a:cs typeface="Helvetica Neue"/>
                          <a:sym typeface="Helvetica Neue"/>
                        </a:rPr>
                        <a:t>Venus</a:t>
                      </a:r>
                      <a:endParaRPr>
                        <a:latin typeface="Helvetica Neue"/>
                        <a:ea typeface="Helvetica Neue"/>
                        <a:cs typeface="Helvetica Neue"/>
                        <a:sym typeface="Helvetica Neue"/>
                      </a:endParaRPr>
                    </a:p>
                  </a:txBody>
                  <a:tcPr marT="63500" marB="63500" marR="63500" marL="63500">
                    <a:lnL cap="flat" cmpd="sng" w="12625">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solidFill>
                      <a:srgbClr val="C5E0B3"/>
                    </a:solidFill>
                  </a:tcPr>
                </a:tc>
                <a:tc>
                  <a:txBody>
                    <a:bodyPr>
                      <a:noAutofit/>
                    </a:bodyPr>
                    <a:lstStyle/>
                    <a:p>
                      <a:pPr indent="0" lvl="0" marL="0" rtl="0">
                        <a:spcBef>
                          <a:spcPts val="0"/>
                        </a:spcBef>
                        <a:spcAft>
                          <a:spcPts val="0"/>
                        </a:spcAft>
                        <a:buNone/>
                      </a:pPr>
                      <a:r>
                        <a:rPr lang="en">
                          <a:latin typeface="Helvetica Neue"/>
                          <a:ea typeface="Helvetica Neue"/>
                          <a:cs typeface="Helvetica Neue"/>
                          <a:sym typeface="Helvetica Neue"/>
                        </a:rPr>
                        <a:t>Very</a:t>
                      </a:r>
                      <a:endParaRPr>
                        <a:latin typeface="Helvetica Neue"/>
                        <a:ea typeface="Helvetica Neue"/>
                        <a:cs typeface="Helvetica Neue"/>
                        <a:sym typeface="Helvetica Neue"/>
                      </a:endParaRPr>
                    </a:p>
                  </a:txBody>
                  <a:tcPr marT="63500" marB="63500" marR="63500" marL="63500">
                    <a:lnL cap="flat" cmpd="sng">
                      <a:solidFill>
                        <a:srgbClr val="000000"/>
                      </a:solidFill>
                      <a:prstDash val="solid"/>
                      <a:round/>
                      <a:headEnd len="sm" w="sm" type="none"/>
                      <a:tailEnd len="sm" w="sm" type="none"/>
                    </a:lnL>
                    <a:lnR cap="flat" cmpd="sng" w="12625">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12700">
                <a:tc>
                  <a:txBody>
                    <a:bodyPr>
                      <a:noAutofit/>
                    </a:bodyPr>
                    <a:lstStyle/>
                    <a:p>
                      <a:pPr indent="0" lvl="0" marL="0" rtl="0">
                        <a:spcBef>
                          <a:spcPts val="0"/>
                        </a:spcBef>
                        <a:spcAft>
                          <a:spcPts val="0"/>
                        </a:spcAft>
                        <a:buNone/>
                      </a:pPr>
                      <a:r>
                        <a:rPr lang="en">
                          <a:latin typeface="Helvetica Neue"/>
                          <a:ea typeface="Helvetica Neue"/>
                          <a:cs typeface="Helvetica Neue"/>
                          <a:sym typeface="Helvetica Neue"/>
                        </a:rPr>
                        <a:t>Earth</a:t>
                      </a:r>
                      <a:endParaRPr>
                        <a:latin typeface="Helvetica Neue"/>
                        <a:ea typeface="Helvetica Neue"/>
                        <a:cs typeface="Helvetica Neue"/>
                        <a:sym typeface="Helvetica Neue"/>
                      </a:endParaRPr>
                    </a:p>
                  </a:txBody>
                  <a:tcPr marT="63500" marB="63500" marR="63500" marL="63500">
                    <a:lnL cap="flat" cmpd="sng" w="12625">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solidFill>
                      <a:srgbClr val="C5E0B3"/>
                    </a:solidFill>
                  </a:tcPr>
                </a:tc>
                <a:tc>
                  <a:txBody>
                    <a:bodyPr>
                      <a:noAutofit/>
                    </a:bodyPr>
                    <a:lstStyle/>
                    <a:p>
                      <a:pPr indent="0" lvl="0" marL="0" rtl="0">
                        <a:spcBef>
                          <a:spcPts val="0"/>
                        </a:spcBef>
                        <a:spcAft>
                          <a:spcPts val="0"/>
                        </a:spcAft>
                        <a:buNone/>
                      </a:pPr>
                      <a:r>
                        <a:rPr lang="en">
                          <a:latin typeface="Helvetica Neue"/>
                          <a:ea typeface="Helvetica Neue"/>
                          <a:cs typeface="Helvetica Neue"/>
                          <a:sym typeface="Helvetica Neue"/>
                        </a:rPr>
                        <a:t>Excited</a:t>
                      </a:r>
                      <a:endParaRPr>
                        <a:latin typeface="Helvetica Neue"/>
                        <a:ea typeface="Helvetica Neue"/>
                        <a:cs typeface="Helvetica Neue"/>
                        <a:sym typeface="Helvetica Neue"/>
                      </a:endParaRPr>
                    </a:p>
                  </a:txBody>
                  <a:tcPr marT="63500" marB="63500" marR="63500" marL="63500">
                    <a:lnL cap="flat" cmpd="sng">
                      <a:solidFill>
                        <a:srgbClr val="000000"/>
                      </a:solidFill>
                      <a:prstDash val="solid"/>
                      <a:round/>
                      <a:headEnd len="sm" w="sm" type="none"/>
                      <a:tailEnd len="sm" w="sm" type="none"/>
                    </a:lnL>
                    <a:lnR cap="flat" cmpd="sng" w="12625">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12700">
                <a:tc>
                  <a:txBody>
                    <a:bodyPr>
                      <a:noAutofit/>
                    </a:bodyPr>
                    <a:lstStyle/>
                    <a:p>
                      <a:pPr indent="0" lvl="0" marL="0" rtl="0">
                        <a:spcBef>
                          <a:spcPts val="0"/>
                        </a:spcBef>
                        <a:spcAft>
                          <a:spcPts val="0"/>
                        </a:spcAft>
                        <a:buNone/>
                      </a:pPr>
                      <a:r>
                        <a:rPr lang="en">
                          <a:latin typeface="Helvetica Neue"/>
                          <a:ea typeface="Helvetica Neue"/>
                          <a:cs typeface="Helvetica Neue"/>
                          <a:sym typeface="Helvetica Neue"/>
                        </a:rPr>
                        <a:t>Mars</a:t>
                      </a:r>
                      <a:endParaRPr>
                        <a:latin typeface="Helvetica Neue"/>
                        <a:ea typeface="Helvetica Neue"/>
                        <a:cs typeface="Helvetica Neue"/>
                        <a:sym typeface="Helvetica Neue"/>
                      </a:endParaRPr>
                    </a:p>
                  </a:txBody>
                  <a:tcPr marT="63500" marB="63500" marR="63500" marL="63500">
                    <a:lnL cap="flat" cmpd="sng" w="12625">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solidFill>
                      <a:srgbClr val="C5E0B3"/>
                    </a:solidFill>
                  </a:tcPr>
                </a:tc>
                <a:tc>
                  <a:txBody>
                    <a:bodyPr>
                      <a:noAutofit/>
                    </a:bodyPr>
                    <a:lstStyle/>
                    <a:p>
                      <a:pPr indent="0" lvl="0" marL="0" rtl="0">
                        <a:spcBef>
                          <a:spcPts val="0"/>
                        </a:spcBef>
                        <a:spcAft>
                          <a:spcPts val="0"/>
                        </a:spcAft>
                        <a:buNone/>
                      </a:pPr>
                      <a:r>
                        <a:rPr lang="en">
                          <a:latin typeface="Helvetica Neue"/>
                          <a:ea typeface="Helvetica Neue"/>
                          <a:cs typeface="Helvetica Neue"/>
                          <a:sym typeface="Helvetica Neue"/>
                        </a:rPr>
                        <a:t>Mother</a:t>
                      </a:r>
                      <a:endParaRPr>
                        <a:latin typeface="Helvetica Neue"/>
                        <a:ea typeface="Helvetica Neue"/>
                        <a:cs typeface="Helvetica Neue"/>
                        <a:sym typeface="Helvetica Neue"/>
                      </a:endParaRPr>
                    </a:p>
                  </a:txBody>
                  <a:tcPr marT="63500" marB="63500" marR="63500" marL="63500">
                    <a:lnL cap="flat" cmpd="sng">
                      <a:solidFill>
                        <a:srgbClr val="000000"/>
                      </a:solidFill>
                      <a:prstDash val="solid"/>
                      <a:round/>
                      <a:headEnd len="sm" w="sm" type="none"/>
                      <a:tailEnd len="sm" w="sm" type="none"/>
                    </a:lnL>
                    <a:lnR cap="flat" cmpd="sng" w="12625">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12700">
                <a:tc>
                  <a:txBody>
                    <a:bodyPr>
                      <a:noAutofit/>
                    </a:bodyPr>
                    <a:lstStyle/>
                    <a:p>
                      <a:pPr indent="0" lvl="0" marL="0" rtl="0">
                        <a:spcBef>
                          <a:spcPts val="0"/>
                        </a:spcBef>
                        <a:spcAft>
                          <a:spcPts val="0"/>
                        </a:spcAft>
                        <a:buNone/>
                      </a:pPr>
                      <a:r>
                        <a:rPr lang="en">
                          <a:latin typeface="Helvetica Neue"/>
                          <a:ea typeface="Helvetica Neue"/>
                          <a:cs typeface="Helvetica Neue"/>
                          <a:sym typeface="Helvetica Neue"/>
                        </a:rPr>
                        <a:t>Jupiter</a:t>
                      </a:r>
                      <a:endParaRPr>
                        <a:latin typeface="Helvetica Neue"/>
                        <a:ea typeface="Helvetica Neue"/>
                        <a:cs typeface="Helvetica Neue"/>
                        <a:sym typeface="Helvetica Neue"/>
                      </a:endParaRPr>
                    </a:p>
                  </a:txBody>
                  <a:tcPr marT="63500" marB="63500" marR="63500" marL="63500">
                    <a:lnL cap="flat" cmpd="sng" w="12625">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solidFill>
                      <a:srgbClr val="C5E0B3"/>
                    </a:solidFill>
                  </a:tcPr>
                </a:tc>
                <a:tc>
                  <a:txBody>
                    <a:bodyPr>
                      <a:noAutofit/>
                    </a:bodyPr>
                    <a:lstStyle/>
                    <a:p>
                      <a:pPr indent="0" lvl="0" marL="0" rtl="0">
                        <a:spcBef>
                          <a:spcPts val="0"/>
                        </a:spcBef>
                        <a:spcAft>
                          <a:spcPts val="0"/>
                        </a:spcAft>
                        <a:buNone/>
                      </a:pPr>
                      <a:r>
                        <a:rPr lang="en">
                          <a:latin typeface="Helvetica Neue"/>
                          <a:ea typeface="Helvetica Neue"/>
                          <a:cs typeface="Helvetica Neue"/>
                          <a:sym typeface="Helvetica Neue"/>
                        </a:rPr>
                        <a:t>Just</a:t>
                      </a:r>
                      <a:endParaRPr>
                        <a:latin typeface="Helvetica Neue"/>
                        <a:ea typeface="Helvetica Neue"/>
                        <a:cs typeface="Helvetica Neue"/>
                        <a:sym typeface="Helvetica Neue"/>
                      </a:endParaRPr>
                    </a:p>
                  </a:txBody>
                  <a:tcPr marT="63500" marB="63500" marR="63500" marL="63500">
                    <a:lnL cap="flat" cmpd="sng">
                      <a:solidFill>
                        <a:srgbClr val="000000"/>
                      </a:solidFill>
                      <a:prstDash val="solid"/>
                      <a:round/>
                      <a:headEnd len="sm" w="sm" type="none"/>
                      <a:tailEnd len="sm" w="sm" type="none"/>
                    </a:lnL>
                    <a:lnR cap="flat" cmpd="sng" w="12625">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12700">
                <a:tc>
                  <a:txBody>
                    <a:bodyPr>
                      <a:noAutofit/>
                    </a:bodyPr>
                    <a:lstStyle/>
                    <a:p>
                      <a:pPr indent="0" lvl="0" marL="0" rtl="0">
                        <a:spcBef>
                          <a:spcPts val="0"/>
                        </a:spcBef>
                        <a:spcAft>
                          <a:spcPts val="0"/>
                        </a:spcAft>
                        <a:buNone/>
                      </a:pPr>
                      <a:r>
                        <a:rPr lang="en">
                          <a:latin typeface="Helvetica Neue"/>
                          <a:ea typeface="Helvetica Neue"/>
                          <a:cs typeface="Helvetica Neue"/>
                          <a:sym typeface="Helvetica Neue"/>
                        </a:rPr>
                        <a:t>Saturn</a:t>
                      </a:r>
                      <a:endParaRPr>
                        <a:latin typeface="Helvetica Neue"/>
                        <a:ea typeface="Helvetica Neue"/>
                        <a:cs typeface="Helvetica Neue"/>
                        <a:sym typeface="Helvetica Neue"/>
                      </a:endParaRPr>
                    </a:p>
                  </a:txBody>
                  <a:tcPr marT="63500" marB="63500" marR="63500" marL="63500">
                    <a:lnL cap="flat" cmpd="sng" w="12625">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solidFill>
                      <a:srgbClr val="C5E0B3"/>
                    </a:solidFill>
                  </a:tcPr>
                </a:tc>
                <a:tc>
                  <a:txBody>
                    <a:bodyPr>
                      <a:noAutofit/>
                    </a:bodyPr>
                    <a:lstStyle/>
                    <a:p>
                      <a:pPr indent="0" lvl="0" marL="0" rtl="0">
                        <a:spcBef>
                          <a:spcPts val="0"/>
                        </a:spcBef>
                        <a:spcAft>
                          <a:spcPts val="0"/>
                        </a:spcAft>
                        <a:buNone/>
                      </a:pPr>
                      <a:r>
                        <a:rPr lang="en">
                          <a:latin typeface="Helvetica Neue"/>
                          <a:ea typeface="Helvetica Neue"/>
                          <a:cs typeface="Helvetica Neue"/>
                          <a:sym typeface="Helvetica Neue"/>
                        </a:rPr>
                        <a:t>Served</a:t>
                      </a:r>
                      <a:endParaRPr>
                        <a:latin typeface="Helvetica Neue"/>
                        <a:ea typeface="Helvetica Neue"/>
                        <a:cs typeface="Helvetica Neue"/>
                        <a:sym typeface="Helvetica Neue"/>
                      </a:endParaRPr>
                    </a:p>
                  </a:txBody>
                  <a:tcPr marT="63500" marB="63500" marR="63500" marL="63500">
                    <a:lnL cap="flat" cmpd="sng">
                      <a:solidFill>
                        <a:srgbClr val="000000"/>
                      </a:solidFill>
                      <a:prstDash val="solid"/>
                      <a:round/>
                      <a:headEnd len="sm" w="sm" type="none"/>
                      <a:tailEnd len="sm" w="sm" type="none"/>
                    </a:lnL>
                    <a:lnR cap="flat" cmpd="sng" w="12625">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12700">
                <a:tc>
                  <a:txBody>
                    <a:bodyPr>
                      <a:noAutofit/>
                    </a:bodyPr>
                    <a:lstStyle/>
                    <a:p>
                      <a:pPr indent="0" lvl="0" marL="0" rtl="0">
                        <a:spcBef>
                          <a:spcPts val="0"/>
                        </a:spcBef>
                        <a:spcAft>
                          <a:spcPts val="0"/>
                        </a:spcAft>
                        <a:buNone/>
                      </a:pPr>
                      <a:r>
                        <a:rPr lang="en">
                          <a:latin typeface="Helvetica Neue"/>
                          <a:ea typeface="Helvetica Neue"/>
                          <a:cs typeface="Helvetica Neue"/>
                          <a:sym typeface="Helvetica Neue"/>
                        </a:rPr>
                        <a:t>Uranus</a:t>
                      </a:r>
                      <a:endParaRPr>
                        <a:latin typeface="Helvetica Neue"/>
                        <a:ea typeface="Helvetica Neue"/>
                        <a:cs typeface="Helvetica Neue"/>
                        <a:sym typeface="Helvetica Neue"/>
                      </a:endParaRPr>
                    </a:p>
                  </a:txBody>
                  <a:tcPr marT="63500" marB="63500" marR="63500" marL="63500">
                    <a:lnL cap="flat" cmpd="sng" w="12625">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solidFill>
                      <a:srgbClr val="C5E0B3"/>
                    </a:solidFill>
                  </a:tcPr>
                </a:tc>
                <a:tc>
                  <a:txBody>
                    <a:bodyPr>
                      <a:noAutofit/>
                    </a:bodyPr>
                    <a:lstStyle/>
                    <a:p>
                      <a:pPr indent="0" lvl="0" marL="0" rtl="0">
                        <a:spcBef>
                          <a:spcPts val="0"/>
                        </a:spcBef>
                        <a:spcAft>
                          <a:spcPts val="0"/>
                        </a:spcAft>
                        <a:buNone/>
                      </a:pPr>
                      <a:r>
                        <a:rPr lang="en">
                          <a:latin typeface="Helvetica Neue"/>
                          <a:ea typeface="Helvetica Neue"/>
                          <a:cs typeface="Helvetica Neue"/>
                          <a:sym typeface="Helvetica Neue"/>
                        </a:rPr>
                        <a:t>Us</a:t>
                      </a:r>
                      <a:endParaRPr>
                        <a:latin typeface="Helvetica Neue"/>
                        <a:ea typeface="Helvetica Neue"/>
                        <a:cs typeface="Helvetica Neue"/>
                        <a:sym typeface="Helvetica Neue"/>
                      </a:endParaRPr>
                    </a:p>
                  </a:txBody>
                  <a:tcPr marT="63500" marB="63500" marR="63500" marL="63500">
                    <a:lnL cap="flat" cmpd="sng">
                      <a:solidFill>
                        <a:srgbClr val="000000"/>
                      </a:solidFill>
                      <a:prstDash val="solid"/>
                      <a:round/>
                      <a:headEnd len="sm" w="sm" type="none"/>
                      <a:tailEnd len="sm" w="sm" type="none"/>
                    </a:lnL>
                    <a:lnR cap="flat" cmpd="sng" w="12625">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a:solidFill>
                        <a:srgbClr val="000000"/>
                      </a:solidFill>
                      <a:prstDash val="solid"/>
                      <a:round/>
                      <a:headEnd len="sm" w="sm" type="none"/>
                      <a:tailEnd len="sm" w="sm" type="none"/>
                    </a:lnB>
                  </a:tcPr>
                </a:tc>
              </a:tr>
              <a:tr h="12700">
                <a:tc>
                  <a:txBody>
                    <a:bodyPr>
                      <a:noAutofit/>
                    </a:bodyPr>
                    <a:lstStyle/>
                    <a:p>
                      <a:pPr indent="0" lvl="0" marL="0" rtl="0">
                        <a:spcBef>
                          <a:spcPts val="0"/>
                        </a:spcBef>
                        <a:spcAft>
                          <a:spcPts val="0"/>
                        </a:spcAft>
                        <a:buNone/>
                      </a:pPr>
                      <a:r>
                        <a:rPr lang="en">
                          <a:latin typeface="Helvetica Neue"/>
                          <a:ea typeface="Helvetica Neue"/>
                          <a:cs typeface="Helvetica Neue"/>
                          <a:sym typeface="Helvetica Neue"/>
                        </a:rPr>
                        <a:t>Neptune</a:t>
                      </a:r>
                      <a:endParaRPr>
                        <a:latin typeface="Helvetica Neue"/>
                        <a:ea typeface="Helvetica Neue"/>
                        <a:cs typeface="Helvetica Neue"/>
                        <a:sym typeface="Helvetica Neue"/>
                      </a:endParaRPr>
                    </a:p>
                  </a:txBody>
                  <a:tcPr marT="63500" marB="63500" marR="63500" marL="63500">
                    <a:lnL cap="flat" cmpd="sng" w="12625">
                      <a:solidFill>
                        <a:srgbClr val="000000"/>
                      </a:solidFill>
                      <a:prstDash val="solid"/>
                      <a:round/>
                      <a:headEnd len="sm" w="sm" type="none"/>
                      <a:tailEnd len="sm" w="sm" type="none"/>
                    </a:lnL>
                    <a:lnR cap="flat" cmpd="sng">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12625">
                      <a:solidFill>
                        <a:srgbClr val="000000"/>
                      </a:solidFill>
                      <a:prstDash val="solid"/>
                      <a:round/>
                      <a:headEnd len="sm" w="sm" type="none"/>
                      <a:tailEnd len="sm" w="sm" type="none"/>
                    </a:lnB>
                    <a:solidFill>
                      <a:srgbClr val="C5E0B3"/>
                    </a:solidFill>
                  </a:tcPr>
                </a:tc>
                <a:tc>
                  <a:txBody>
                    <a:bodyPr>
                      <a:noAutofit/>
                    </a:bodyPr>
                    <a:lstStyle/>
                    <a:p>
                      <a:pPr indent="0" lvl="0" marL="0" rtl="0">
                        <a:spcBef>
                          <a:spcPts val="0"/>
                        </a:spcBef>
                        <a:spcAft>
                          <a:spcPts val="0"/>
                        </a:spcAft>
                        <a:buNone/>
                      </a:pPr>
                      <a:r>
                        <a:rPr lang="en">
                          <a:latin typeface="Helvetica Neue"/>
                          <a:ea typeface="Helvetica Neue"/>
                          <a:cs typeface="Helvetica Neue"/>
                          <a:sym typeface="Helvetica Neue"/>
                        </a:rPr>
                        <a:t>Noodles</a:t>
                      </a:r>
                      <a:endParaRPr>
                        <a:latin typeface="Helvetica Neue"/>
                        <a:ea typeface="Helvetica Neue"/>
                        <a:cs typeface="Helvetica Neue"/>
                        <a:sym typeface="Helvetica Neue"/>
                      </a:endParaRPr>
                    </a:p>
                  </a:txBody>
                  <a:tcPr marT="63500" marB="63500" marR="63500" marL="63500">
                    <a:lnL cap="flat" cmpd="sng">
                      <a:solidFill>
                        <a:srgbClr val="000000"/>
                      </a:solidFill>
                      <a:prstDash val="solid"/>
                      <a:round/>
                      <a:headEnd len="sm" w="sm" type="none"/>
                      <a:tailEnd len="sm" w="sm" type="none"/>
                    </a:lnL>
                    <a:lnR cap="flat" cmpd="sng" w="12625">
                      <a:solidFill>
                        <a:srgbClr val="000000"/>
                      </a:solidFill>
                      <a:prstDash val="solid"/>
                      <a:round/>
                      <a:headEnd len="sm" w="sm" type="none"/>
                      <a:tailEnd len="sm" w="sm" type="none"/>
                    </a:lnR>
                    <a:lnT cap="flat" cmpd="sng">
                      <a:solidFill>
                        <a:srgbClr val="000000"/>
                      </a:solidFill>
                      <a:prstDash val="solid"/>
                      <a:round/>
                      <a:headEnd len="sm" w="sm" type="none"/>
                      <a:tailEnd len="sm" w="sm" type="none"/>
                    </a:lnT>
                    <a:lnB cap="flat" cmpd="sng" w="12625">
                      <a:solidFill>
                        <a:srgbClr val="000000"/>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pic>
        <p:nvPicPr>
          <p:cNvPr id="176" name="Shape 176"/>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177" name="Shape 177"/>
          <p:cNvSpPr txBox="1"/>
          <p:nvPr/>
        </p:nvSpPr>
        <p:spPr>
          <a:xfrm>
            <a:off x="495300" y="2462274"/>
            <a:ext cx="8153400" cy="622800"/>
          </a:xfrm>
          <a:prstGeom prst="rect">
            <a:avLst/>
          </a:prstGeom>
          <a:noFill/>
          <a:ln>
            <a:noFill/>
          </a:ln>
        </p:spPr>
        <p:txBody>
          <a:bodyPr anchorCtr="0" anchor="b" bIns="0" lIns="0" spcFirstLastPara="1" rIns="0" wrap="square" tIns="24750">
            <a:noAutofit/>
          </a:bodyPr>
          <a:lstStyle/>
          <a:p>
            <a:pPr indent="0" lvl="0" marL="0" marR="0" rtl="0" algn="ctr">
              <a:lnSpc>
                <a:spcPct val="90000"/>
              </a:lnSpc>
              <a:spcBef>
                <a:spcPts val="0"/>
              </a:spcBef>
              <a:spcAft>
                <a:spcPts val="0"/>
              </a:spcAft>
              <a:buClr>
                <a:srgbClr val="000000"/>
              </a:buClr>
              <a:buSzPts val="4200"/>
              <a:buFont typeface="Arial"/>
              <a:buNone/>
            </a:pPr>
            <a:r>
              <a:t/>
            </a:r>
            <a:endParaRPr b="1" i="0" sz="4200" u="none" cap="none" strike="noStrike">
              <a:solidFill>
                <a:srgbClr val="08D0C4"/>
              </a:solidFill>
              <a:latin typeface="Helvetica Neue"/>
              <a:ea typeface="Helvetica Neue"/>
              <a:cs typeface="Helvetica Neue"/>
              <a:sym typeface="Helvetica Neue"/>
            </a:endParaRPr>
          </a:p>
        </p:txBody>
      </p:sp>
      <p:sp>
        <p:nvSpPr>
          <p:cNvPr id="178" name="Shape 178"/>
          <p:cNvSpPr/>
          <p:nvPr/>
        </p:nvSpPr>
        <p:spPr>
          <a:xfrm>
            <a:off x="404200" y="2044525"/>
            <a:ext cx="8511300" cy="554100"/>
          </a:xfrm>
          <a:prstGeom prst="rect">
            <a:avLst/>
          </a:prstGeom>
          <a:noFill/>
          <a:ln>
            <a:noFill/>
          </a:ln>
        </p:spPr>
        <p:txBody>
          <a:bodyPr anchorCtr="0" anchor="t" bIns="45700" lIns="91425" spcFirstLastPara="1" rIns="91425" wrap="square" tIns="45700">
            <a:noAutofit/>
          </a:bodyPr>
          <a:lstStyle/>
          <a:p>
            <a:pPr indent="0" lvl="0" marL="0" rtl="0" algn="ctr">
              <a:spcBef>
                <a:spcPts val="0"/>
              </a:spcBef>
              <a:spcAft>
                <a:spcPts val="0"/>
              </a:spcAft>
              <a:buClr>
                <a:schemeClr val="dk1"/>
              </a:buClr>
              <a:buSzPts val="1100"/>
              <a:buFont typeface="Arial"/>
              <a:buNone/>
            </a:pPr>
            <a:r>
              <a:rPr b="1" lang="en" sz="2500">
                <a:latin typeface="Helvetica Neue"/>
                <a:ea typeface="Helvetica Neue"/>
                <a:cs typeface="Helvetica Neue"/>
                <a:sym typeface="Helvetica Neue"/>
              </a:rPr>
              <a:t>What is orbit and how do we get there?</a:t>
            </a:r>
            <a:endParaRPr b="1" i="1" sz="2500">
              <a:solidFill>
                <a:schemeClr val="dk1"/>
              </a:solidFill>
              <a:latin typeface="Helvetica Neue"/>
              <a:ea typeface="Helvetica Neue"/>
              <a:cs typeface="Helvetica Neue"/>
              <a:sym typeface="Helvetica Neue"/>
            </a:endParaRPr>
          </a:p>
          <a:p>
            <a:pPr indent="0" lvl="0" marL="0" marR="0" rtl="0" algn="ctr">
              <a:lnSpc>
                <a:spcPct val="100000"/>
              </a:lnSpc>
              <a:spcBef>
                <a:spcPts val="0"/>
              </a:spcBef>
              <a:spcAft>
                <a:spcPts val="0"/>
              </a:spcAft>
              <a:buNone/>
            </a:pPr>
            <a:r>
              <a:t/>
            </a:r>
            <a:endParaRPr b="1" i="1" sz="3000">
              <a:solidFill>
                <a:schemeClr val="dk1"/>
              </a:solidFill>
              <a:latin typeface="Helvetica Neue"/>
              <a:ea typeface="Helvetica Neue"/>
              <a:cs typeface="Helvetica Neue"/>
              <a:sym typeface="Helvetica Neue"/>
            </a:endParaRPr>
          </a:p>
        </p:txBody>
      </p:sp>
      <p:sp>
        <p:nvSpPr>
          <p:cNvPr id="179" name="Shape 179"/>
          <p:cNvSpPr txBox="1"/>
          <p:nvPr/>
        </p:nvSpPr>
        <p:spPr>
          <a:xfrm>
            <a:off x="622486" y="3195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Mini-lesson</a:t>
            </a:r>
            <a:endParaRPr b="1" i="0" sz="4200" u="none" cap="none" strike="noStrike">
              <a:solidFill>
                <a:srgbClr val="08D0C4"/>
              </a:solidFill>
              <a:latin typeface="Helvetica Neue"/>
              <a:ea typeface="Helvetica Neue"/>
              <a:cs typeface="Helvetica Neue"/>
              <a:sym typeface="Helvetica Neue"/>
            </a:endParaRPr>
          </a:p>
        </p:txBody>
      </p:sp>
      <p:pic>
        <p:nvPicPr>
          <p:cNvPr id="180" name="Shape 180"/>
          <p:cNvPicPr preferRelativeResize="0"/>
          <p:nvPr/>
        </p:nvPicPr>
        <p:blipFill>
          <a:blip r:embed="rId4">
            <a:alphaModFix/>
          </a:blip>
          <a:stretch>
            <a:fillRect/>
          </a:stretch>
        </p:blipFill>
        <p:spPr>
          <a:xfrm>
            <a:off x="1718900" y="2778276"/>
            <a:ext cx="5706175" cy="2382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 name="Shape 184"/>
        <p:cNvGrpSpPr/>
        <p:nvPr/>
      </p:nvGrpSpPr>
      <p:grpSpPr>
        <a:xfrm>
          <a:off x="0" y="0"/>
          <a:ext cx="0" cy="0"/>
          <a:chOff x="0" y="0"/>
          <a:chExt cx="0" cy="0"/>
        </a:xfrm>
      </p:grpSpPr>
      <p:sp>
        <p:nvSpPr>
          <p:cNvPr id="185" name="Shape 185"/>
          <p:cNvSpPr txBox="1"/>
          <p:nvPr/>
        </p:nvSpPr>
        <p:spPr>
          <a:xfrm>
            <a:off x="0" y="0"/>
            <a:ext cx="9144000" cy="1144800"/>
          </a:xfrm>
          <a:prstGeom prst="rect">
            <a:avLst/>
          </a:prstGeom>
          <a:solidFill>
            <a:srgbClr val="08D0C4"/>
          </a:solid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Clr>
                <a:srgbClr val="000000"/>
              </a:buClr>
              <a:buSzPts val="3700"/>
              <a:buFont typeface="Arial"/>
              <a:buNone/>
            </a:pPr>
            <a:r>
              <a:rPr b="1" lang="en" sz="3700">
                <a:solidFill>
                  <a:schemeClr val="lt1"/>
                </a:solidFill>
                <a:latin typeface="Helvetica Neue"/>
                <a:ea typeface="Helvetica Neue"/>
                <a:cs typeface="Helvetica Neue"/>
                <a:sym typeface="Helvetica Neue"/>
              </a:rPr>
              <a:t>Vocabulary</a:t>
            </a:r>
            <a:endParaRPr b="1" i="0" sz="3700" u="none" cap="none" strike="noStrike">
              <a:solidFill>
                <a:schemeClr val="lt1"/>
              </a:solidFill>
              <a:latin typeface="Helvetica Neue"/>
              <a:ea typeface="Helvetica Neue"/>
              <a:cs typeface="Helvetica Neue"/>
              <a:sym typeface="Helvetica Neue"/>
            </a:endParaRPr>
          </a:p>
        </p:txBody>
      </p:sp>
      <p:sp>
        <p:nvSpPr>
          <p:cNvPr id="186" name="Shape 186"/>
          <p:cNvSpPr txBox="1"/>
          <p:nvPr/>
        </p:nvSpPr>
        <p:spPr>
          <a:xfrm>
            <a:off x="620875" y="2351353"/>
            <a:ext cx="8228700" cy="1857300"/>
          </a:xfrm>
          <a:prstGeom prst="rect">
            <a:avLst/>
          </a:prstGeom>
          <a:noFill/>
          <a:ln>
            <a:noFill/>
          </a:ln>
        </p:spPr>
        <p:txBody>
          <a:bodyPr anchorCtr="0" anchor="t" bIns="0" lIns="0" spcFirstLastPara="1" rIns="0" wrap="square" tIns="0">
            <a:noAutofit/>
          </a:bodyPr>
          <a:lstStyle/>
          <a:p>
            <a:pPr indent="-387350" lvl="0" marL="457200" rtl="0">
              <a:lnSpc>
                <a:spcPct val="115000"/>
              </a:lnSpc>
              <a:spcBef>
                <a:spcPts val="0"/>
              </a:spcBef>
              <a:spcAft>
                <a:spcPts val="0"/>
              </a:spcAft>
              <a:buClr>
                <a:schemeClr val="dk1"/>
              </a:buClr>
              <a:buSzPts val="2500"/>
              <a:buFont typeface="Helvetica Neue"/>
              <a:buChar char="●"/>
            </a:pPr>
            <a:r>
              <a:rPr lang="en" sz="2500">
                <a:solidFill>
                  <a:schemeClr val="dk1"/>
                </a:solidFill>
                <a:latin typeface="Helvetica Neue"/>
                <a:ea typeface="Helvetica Neue"/>
                <a:cs typeface="Helvetica Neue"/>
                <a:sym typeface="Helvetica Neue"/>
              </a:rPr>
              <a:t>Orbit</a:t>
            </a:r>
            <a:endParaRPr sz="2500">
              <a:solidFill>
                <a:schemeClr val="dk1"/>
              </a:solidFill>
              <a:latin typeface="Helvetica Neue"/>
              <a:ea typeface="Helvetica Neue"/>
              <a:cs typeface="Helvetica Neue"/>
              <a:sym typeface="Helvetica Neue"/>
            </a:endParaRPr>
          </a:p>
          <a:p>
            <a:pPr indent="-387350" lvl="0" marL="457200" rtl="0">
              <a:lnSpc>
                <a:spcPct val="115000"/>
              </a:lnSpc>
              <a:spcBef>
                <a:spcPts val="1000"/>
              </a:spcBef>
              <a:spcAft>
                <a:spcPts val="0"/>
              </a:spcAft>
              <a:buClr>
                <a:schemeClr val="dk1"/>
              </a:buClr>
              <a:buSzPts val="2500"/>
              <a:buFont typeface="Helvetica Neue"/>
              <a:buChar char="●"/>
            </a:pPr>
            <a:r>
              <a:rPr lang="en" sz="2500">
                <a:solidFill>
                  <a:schemeClr val="dk1"/>
                </a:solidFill>
                <a:latin typeface="Helvetica Neue"/>
                <a:ea typeface="Helvetica Neue"/>
                <a:cs typeface="Helvetica Neue"/>
                <a:sym typeface="Helvetica Neue"/>
              </a:rPr>
              <a:t>Rocket</a:t>
            </a:r>
            <a:endParaRPr sz="2500">
              <a:solidFill>
                <a:schemeClr val="dk1"/>
              </a:solidFill>
              <a:latin typeface="Helvetica Neue"/>
              <a:ea typeface="Helvetica Neue"/>
              <a:cs typeface="Helvetica Neue"/>
              <a:sym typeface="Helvetica Neue"/>
            </a:endParaRPr>
          </a:p>
          <a:p>
            <a:pPr indent="-387350" lvl="0" marL="457200" rtl="0">
              <a:lnSpc>
                <a:spcPct val="115000"/>
              </a:lnSpc>
              <a:spcBef>
                <a:spcPts val="1000"/>
              </a:spcBef>
              <a:spcAft>
                <a:spcPts val="0"/>
              </a:spcAft>
              <a:buClr>
                <a:schemeClr val="dk1"/>
              </a:buClr>
              <a:buSzPts val="2500"/>
              <a:buFont typeface="Helvetica Neue"/>
              <a:buChar char="●"/>
            </a:pPr>
            <a:r>
              <a:rPr lang="en" sz="2500">
                <a:solidFill>
                  <a:schemeClr val="dk1"/>
                </a:solidFill>
                <a:latin typeface="Helvetica Neue"/>
                <a:ea typeface="Helvetica Neue"/>
                <a:cs typeface="Helvetica Neue"/>
                <a:sym typeface="Helvetica Neue"/>
              </a:rPr>
              <a:t>Space race</a:t>
            </a:r>
            <a:endParaRPr sz="2500">
              <a:solidFill>
                <a:schemeClr val="dk1"/>
              </a:solidFill>
              <a:latin typeface="Helvetica Neue"/>
              <a:ea typeface="Helvetica Neue"/>
              <a:cs typeface="Helvetica Neue"/>
              <a:sym typeface="Helvetica Neue"/>
            </a:endParaRPr>
          </a:p>
          <a:p>
            <a:pPr indent="-387350" lvl="0" marL="457200" rtl="0">
              <a:lnSpc>
                <a:spcPct val="115000"/>
              </a:lnSpc>
              <a:spcBef>
                <a:spcPts val="1000"/>
              </a:spcBef>
              <a:spcAft>
                <a:spcPts val="0"/>
              </a:spcAft>
              <a:buClr>
                <a:schemeClr val="dk1"/>
              </a:buClr>
              <a:buSzPts val="2500"/>
              <a:buFont typeface="Helvetica Neue"/>
              <a:buChar char="●"/>
            </a:pPr>
            <a:r>
              <a:rPr lang="en" sz="2500">
                <a:solidFill>
                  <a:schemeClr val="dk1"/>
                </a:solidFill>
                <a:latin typeface="Helvetica Neue"/>
                <a:ea typeface="Helvetica Neue"/>
                <a:cs typeface="Helvetica Neue"/>
                <a:sym typeface="Helvetica Neue"/>
              </a:rPr>
              <a:t>Low earth orbit</a:t>
            </a:r>
            <a:endParaRPr sz="2500">
              <a:solidFill>
                <a:schemeClr val="dk1"/>
              </a:solidFill>
              <a:latin typeface="Helvetica Neue"/>
              <a:ea typeface="Helvetica Neue"/>
              <a:cs typeface="Helvetica Neue"/>
              <a:sym typeface="Helvetica Neue"/>
            </a:endParaRPr>
          </a:p>
          <a:p>
            <a:pPr indent="-387350" lvl="0" marL="457200" rtl="0">
              <a:lnSpc>
                <a:spcPct val="115000"/>
              </a:lnSpc>
              <a:spcBef>
                <a:spcPts val="1000"/>
              </a:spcBef>
              <a:spcAft>
                <a:spcPts val="0"/>
              </a:spcAft>
              <a:buClr>
                <a:schemeClr val="dk1"/>
              </a:buClr>
              <a:buSzPts val="2500"/>
              <a:buFont typeface="Helvetica Neue"/>
              <a:buChar char="●"/>
            </a:pPr>
            <a:r>
              <a:rPr lang="en" sz="2500">
                <a:solidFill>
                  <a:schemeClr val="dk1"/>
                </a:solidFill>
                <a:latin typeface="Helvetica Neue"/>
                <a:ea typeface="Helvetica Neue"/>
                <a:cs typeface="Helvetica Neue"/>
                <a:sym typeface="Helvetica Neue"/>
              </a:rPr>
              <a:t>Satellite</a:t>
            </a:r>
            <a:endParaRPr sz="2500">
              <a:solidFill>
                <a:schemeClr val="dk1"/>
              </a:solidFill>
              <a:latin typeface="Helvetica Neue"/>
              <a:ea typeface="Helvetica Neue"/>
              <a:cs typeface="Helvetica Neue"/>
              <a:sym typeface="Helvetica Neue"/>
            </a:endParaRPr>
          </a:p>
          <a:p>
            <a:pPr indent="0" lvl="0" marL="0" marR="0" rtl="0" algn="l">
              <a:lnSpc>
                <a:spcPct val="100000"/>
              </a:lnSpc>
              <a:spcBef>
                <a:spcPts val="1000"/>
              </a:spcBef>
              <a:spcAft>
                <a:spcPts val="0"/>
              </a:spcAft>
              <a:buClr>
                <a:srgbClr val="000000"/>
              </a:buClr>
              <a:buSzPts val="2500"/>
              <a:buFont typeface="Arial"/>
              <a:buNone/>
            </a:pPr>
            <a:r>
              <a:t/>
            </a:r>
            <a:endParaRPr b="1" i="0" sz="2500" u="none" cap="none" strike="noStrike">
              <a:solidFill>
                <a:srgbClr val="868686"/>
              </a:solidFill>
              <a:latin typeface="Helvetica Neue"/>
              <a:ea typeface="Helvetica Neue"/>
              <a:cs typeface="Helvetica Neue"/>
              <a:sym typeface="Helvetica Neue"/>
            </a:endParaRPr>
          </a:p>
        </p:txBody>
      </p:sp>
      <p:sp>
        <p:nvSpPr>
          <p:cNvPr id="187" name="Shape 187"/>
          <p:cNvSpPr/>
          <p:nvPr/>
        </p:nvSpPr>
        <p:spPr>
          <a:xfrm>
            <a:off x="41575" y="1356725"/>
            <a:ext cx="8821500" cy="554100"/>
          </a:xfrm>
          <a:prstGeom prst="rect">
            <a:avLst/>
          </a:prstGeom>
          <a:noFill/>
          <a:ln>
            <a:noFill/>
          </a:ln>
        </p:spPr>
        <p:txBody>
          <a:bodyPr anchorCtr="0" anchor="t" bIns="45700" lIns="91425" spcFirstLastPara="1" rIns="91425" wrap="square" tIns="45700">
            <a:noAutofit/>
          </a:bodyPr>
          <a:lstStyle/>
          <a:p>
            <a:pPr indent="0" lvl="0" marL="857250" rtl="0" algn="ctr">
              <a:spcBef>
                <a:spcPts val="0"/>
              </a:spcBef>
              <a:spcAft>
                <a:spcPts val="0"/>
              </a:spcAft>
              <a:buSzPts val="1100"/>
              <a:buNone/>
            </a:pPr>
            <a:r>
              <a:rPr b="1" i="1" lang="en" sz="2500">
                <a:solidFill>
                  <a:schemeClr val="dk1"/>
                </a:solidFill>
                <a:latin typeface="Helvetica Neue"/>
                <a:ea typeface="Helvetica Neue"/>
                <a:cs typeface="Helvetica Neue"/>
                <a:sym typeface="Helvetica Neue"/>
              </a:rPr>
              <a:t>Match or define keywords in your workbook</a:t>
            </a:r>
            <a:endParaRPr b="1" i="1" sz="2500">
              <a:solidFill>
                <a:schemeClr val="dk1"/>
              </a:solidFill>
              <a:latin typeface="Helvetica Neue"/>
              <a:ea typeface="Helvetica Neue"/>
              <a:cs typeface="Helvetica Neue"/>
              <a:sym typeface="Helvetica Neue"/>
            </a:endParaRPr>
          </a:p>
          <a:p>
            <a:pPr indent="0" lvl="0" marL="0" marR="0" rtl="0" algn="ctr">
              <a:lnSpc>
                <a:spcPct val="100000"/>
              </a:lnSpc>
              <a:spcBef>
                <a:spcPts val="0"/>
              </a:spcBef>
              <a:spcAft>
                <a:spcPts val="0"/>
              </a:spcAft>
              <a:buNone/>
            </a:pPr>
            <a:r>
              <a:t/>
            </a:r>
            <a:endParaRPr b="1" i="1" sz="3000">
              <a:solidFill>
                <a:schemeClr val="dk1"/>
              </a:solidFill>
              <a:latin typeface="Helvetica Neue"/>
              <a:ea typeface="Helvetica Neue"/>
              <a:cs typeface="Helvetica Neue"/>
              <a:sym typeface="Helvetica Neue"/>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 name="Shape 191"/>
        <p:cNvGrpSpPr/>
        <p:nvPr/>
      </p:nvGrpSpPr>
      <p:grpSpPr>
        <a:xfrm>
          <a:off x="0" y="0"/>
          <a:ext cx="0" cy="0"/>
          <a:chOff x="0" y="0"/>
          <a:chExt cx="0" cy="0"/>
        </a:xfrm>
      </p:grpSpPr>
      <p:pic>
        <p:nvPicPr>
          <p:cNvPr id="192" name="Shape 192"/>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193" name="Shape 193"/>
          <p:cNvSpPr txBox="1"/>
          <p:nvPr/>
        </p:nvSpPr>
        <p:spPr>
          <a:xfrm>
            <a:off x="6224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Checks for understanding</a:t>
            </a:r>
            <a:endParaRPr b="1" i="0" sz="4200" u="none" cap="none" strike="noStrike">
              <a:solidFill>
                <a:srgbClr val="08D0C4"/>
              </a:solidFill>
              <a:latin typeface="Helvetica Neue"/>
              <a:ea typeface="Helvetica Neue"/>
              <a:cs typeface="Helvetica Neue"/>
              <a:sym typeface="Helvetica Neue"/>
            </a:endParaRPr>
          </a:p>
        </p:txBody>
      </p:sp>
      <p:sp>
        <p:nvSpPr>
          <p:cNvPr id="194" name="Shape 194"/>
          <p:cNvSpPr txBox="1"/>
          <p:nvPr/>
        </p:nvSpPr>
        <p:spPr>
          <a:xfrm>
            <a:off x="250325" y="1685500"/>
            <a:ext cx="8705400" cy="3684600"/>
          </a:xfrm>
          <a:prstGeom prst="rect">
            <a:avLst/>
          </a:prstGeom>
          <a:noFill/>
          <a:ln>
            <a:noFill/>
          </a:ln>
        </p:spPr>
        <p:txBody>
          <a:bodyPr anchorCtr="0" anchor="ctr" bIns="91425" lIns="91425" spcFirstLastPara="1" rIns="91425" wrap="square" tIns="91425">
            <a:noAutofit/>
          </a:bodyPr>
          <a:lstStyle/>
          <a:p>
            <a:pPr indent="-381000" lvl="0" marL="457200" rtl="0" algn="l">
              <a:spcBef>
                <a:spcPts val="0"/>
              </a:spcBef>
              <a:spcAft>
                <a:spcPts val="0"/>
              </a:spcAft>
              <a:buClr>
                <a:schemeClr val="dk1"/>
              </a:buClr>
              <a:buSzPts val="2400"/>
              <a:buFont typeface="Helvetica Neue"/>
              <a:buAutoNum type="arabicPeriod"/>
            </a:pPr>
            <a:r>
              <a:rPr b="1" i="1" lang="en" sz="2400">
                <a:solidFill>
                  <a:schemeClr val="dk1"/>
                </a:solidFill>
                <a:latin typeface="Helvetica Neue"/>
                <a:ea typeface="Helvetica Neue"/>
                <a:cs typeface="Helvetica Neue"/>
                <a:sym typeface="Helvetica Neue"/>
              </a:rPr>
              <a:t>What does LEO stand for</a:t>
            </a:r>
            <a:r>
              <a:rPr b="1" i="1" lang="en" sz="2400">
                <a:solidFill>
                  <a:schemeClr val="dk1"/>
                </a:solidFill>
                <a:latin typeface="Helvetica Neue"/>
                <a:ea typeface="Helvetica Neue"/>
                <a:cs typeface="Helvetica Neue"/>
                <a:sym typeface="Helvetica Neue"/>
              </a:rPr>
              <a:t>? </a:t>
            </a:r>
            <a:endParaRPr b="1" i="1" sz="2400">
              <a:solidFill>
                <a:schemeClr val="dk1"/>
              </a:solidFill>
              <a:latin typeface="Helvetica Neue"/>
              <a:ea typeface="Helvetica Neue"/>
              <a:cs typeface="Helvetica Neue"/>
              <a:sym typeface="Helvetica Neue"/>
            </a:endParaRPr>
          </a:p>
          <a:p>
            <a:pPr indent="-355600" lvl="0" marL="914400" rtl="0">
              <a:lnSpc>
                <a:spcPct val="115000"/>
              </a:lnSpc>
              <a:spcBef>
                <a:spcPts val="100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Large Earth Orbit</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Long Earth Orbit</a:t>
            </a:r>
            <a:endParaRPr i="1" sz="2000">
              <a:solidFill>
                <a:schemeClr val="dk1"/>
              </a:solidFill>
              <a:latin typeface="Helvetica Neue"/>
              <a:ea typeface="Helvetica Neue"/>
              <a:cs typeface="Helvetica Neue"/>
              <a:sym typeface="Helvetica Neue"/>
            </a:endParaRPr>
          </a:p>
          <a:p>
            <a:pPr indent="-355600" lvl="0" marL="914400" rtl="0">
              <a:lnSpc>
                <a:spcPct val="115000"/>
              </a:lnSpc>
              <a:spcBef>
                <a:spcPts val="0"/>
              </a:spcBef>
              <a:spcAft>
                <a:spcPts val="0"/>
              </a:spcAft>
              <a:buClr>
                <a:schemeClr val="dk1"/>
              </a:buClr>
              <a:buSzPts val="2000"/>
              <a:buFont typeface="Helvetica Neue"/>
              <a:buAutoNum type="alphaUcPeriod"/>
            </a:pPr>
            <a:r>
              <a:rPr i="1" lang="en" sz="2000">
                <a:solidFill>
                  <a:schemeClr val="dk1"/>
                </a:solidFill>
                <a:latin typeface="Helvetica Neue"/>
                <a:ea typeface="Helvetica Neue"/>
                <a:cs typeface="Helvetica Neue"/>
                <a:sym typeface="Helvetica Neue"/>
              </a:rPr>
              <a:t>Low Earth Orbit</a:t>
            </a:r>
            <a:endParaRPr i="1" sz="2000">
              <a:solidFill>
                <a:schemeClr val="dk1"/>
              </a:solidFill>
              <a:latin typeface="Helvetica Neue"/>
              <a:ea typeface="Helvetica Neue"/>
              <a:cs typeface="Helvetica Neue"/>
              <a:sym typeface="Helvetica Neue"/>
            </a:endParaRPr>
          </a:p>
          <a:p>
            <a:pPr indent="0" lvl="0" marL="0" rtl="0">
              <a:spcBef>
                <a:spcPts val="0"/>
              </a:spcBef>
              <a:spcAft>
                <a:spcPts val="0"/>
              </a:spcAft>
              <a:buNone/>
            </a:pPr>
            <a:r>
              <a:t/>
            </a:r>
            <a:endParaRPr i="1" sz="2400">
              <a:solidFill>
                <a:schemeClr val="dk1"/>
              </a:solidFill>
              <a:latin typeface="Helvetica Neue"/>
              <a:ea typeface="Helvetica Neue"/>
              <a:cs typeface="Helvetica Neue"/>
              <a:sym typeface="Helvetica Neue"/>
            </a:endParaRPr>
          </a:p>
          <a:p>
            <a:pPr indent="0" lvl="0" marL="0" rtl="0">
              <a:spcBef>
                <a:spcPts val="0"/>
              </a:spcBef>
              <a:spcAft>
                <a:spcPts val="0"/>
              </a:spcAft>
              <a:buNone/>
            </a:pPr>
            <a:r>
              <a:rPr b="1" i="1" lang="en" sz="2400">
                <a:solidFill>
                  <a:schemeClr val="dk1"/>
                </a:solidFill>
                <a:latin typeface="Helvetica Neue"/>
                <a:ea typeface="Helvetica Neue"/>
                <a:cs typeface="Helvetica Neue"/>
                <a:sym typeface="Helvetica Neue"/>
              </a:rPr>
              <a:t>In your workbooks complete the missing gaps using the keywords from the word bank.</a:t>
            </a:r>
            <a:endParaRPr b="1" sz="24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pic>
        <p:nvPicPr>
          <p:cNvPr id="199" name="Shape 199"/>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00" name="Shape 200"/>
          <p:cNvSpPr txBox="1"/>
          <p:nvPr/>
        </p:nvSpPr>
        <p:spPr>
          <a:xfrm>
            <a:off x="622486" y="3195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W</a:t>
            </a:r>
            <a:r>
              <a:rPr b="1" lang="en" sz="4200">
                <a:solidFill>
                  <a:srgbClr val="08D0C4"/>
                </a:solidFill>
                <a:latin typeface="Helvetica Neue"/>
                <a:ea typeface="Helvetica Neue"/>
                <a:cs typeface="Helvetica Neue"/>
                <a:sym typeface="Helvetica Neue"/>
              </a:rPr>
              <a:t>orked Example</a:t>
            </a:r>
            <a:endParaRPr b="1" i="0" sz="4200" u="none" cap="none" strike="noStrike">
              <a:solidFill>
                <a:srgbClr val="08D0C4"/>
              </a:solidFill>
              <a:latin typeface="Helvetica Neue"/>
              <a:ea typeface="Helvetica Neue"/>
              <a:cs typeface="Helvetica Neue"/>
              <a:sym typeface="Helvetica Neue"/>
            </a:endParaRPr>
          </a:p>
        </p:txBody>
      </p:sp>
      <p:sp>
        <p:nvSpPr>
          <p:cNvPr id="201" name="Shape 201"/>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graphicFrame>
        <p:nvGraphicFramePr>
          <p:cNvPr id="202" name="Shape 202"/>
          <p:cNvGraphicFramePr/>
          <p:nvPr/>
        </p:nvGraphicFramePr>
        <p:xfrm>
          <a:off x="822942" y="1371619"/>
          <a:ext cx="3000000" cy="3000000"/>
        </p:xfrm>
        <a:graphic>
          <a:graphicData uri="http://schemas.openxmlformats.org/drawingml/2006/table">
            <a:tbl>
              <a:tblPr>
                <a:noFill/>
                <a:tableStyleId>{B4736BC9-EF09-4103-96EE-8C2B5E7EDEEA}</a:tableStyleId>
              </a:tblPr>
              <a:tblGrid>
                <a:gridCol w="3877650"/>
                <a:gridCol w="3620450"/>
              </a:tblGrid>
              <a:tr h="1635600">
                <a:tc>
                  <a:txBody>
                    <a:bodyPr>
                      <a:noAutofit/>
                    </a:bodyPr>
                    <a:lstStyle/>
                    <a:p>
                      <a:pPr indent="0" lvl="0" marL="0" marR="0" rtl="0">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1. </a:t>
                      </a:r>
                      <a:r>
                        <a:rPr lang="en" sz="2000">
                          <a:latin typeface="Helvetica Neue"/>
                          <a:ea typeface="Helvetica Neue"/>
                          <a:cs typeface="Helvetica Neue"/>
                          <a:sym typeface="Helvetica Neue"/>
                        </a:rPr>
                        <a:t>Turn on and pair a DC Motor block.</a:t>
                      </a:r>
                      <a:endParaRPr sz="2000">
                        <a:latin typeface="Helvetica Neue"/>
                        <a:ea typeface="Helvetica Neue"/>
                        <a:cs typeface="Helvetica Neue"/>
                        <a:sym typeface="Helvetica Neue"/>
                      </a:endParaRPr>
                    </a:p>
                  </a:txBody>
                  <a:tcPr marT="58100" marB="58100" marR="58100" marL="58100" anchor="ct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tc>
              </a:tr>
              <a:tr h="1833600">
                <a:tc>
                  <a:txBody>
                    <a:bodyPr>
                      <a:noAutofit/>
                    </a:bodyPr>
                    <a:lstStyle/>
                    <a:p>
                      <a:pPr indent="0" lvl="0" marL="0" marR="0" rtl="0">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2. </a:t>
                      </a:r>
                      <a:r>
                        <a:rPr lang="en" sz="2000">
                          <a:latin typeface="Helvetica Neue"/>
                          <a:ea typeface="Helvetica Neue"/>
                          <a:cs typeface="Helvetica Neue"/>
                          <a:sym typeface="Helvetica Neue"/>
                        </a:rPr>
                        <a:t> Drag on the following blocks to the Workspace:</a:t>
                      </a:r>
                      <a:endParaRPr sz="2000">
                        <a:latin typeface="Helvetica Neue"/>
                        <a:ea typeface="Helvetica Neue"/>
                        <a:cs typeface="Helvetica Neue"/>
                        <a:sym typeface="Helvetica Neue"/>
                      </a:endParaRPr>
                    </a:p>
                    <a:p>
                      <a:pPr indent="-355600" lvl="0" marL="457200" rtl="0">
                        <a:lnSpc>
                          <a:spcPct val="115000"/>
                        </a:lnSpc>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DC Motor block</a:t>
                      </a:r>
                      <a:endParaRPr sz="2000">
                        <a:latin typeface="Helvetica Neue"/>
                        <a:ea typeface="Helvetica Neue"/>
                        <a:cs typeface="Helvetica Neue"/>
                        <a:sym typeface="Helvetica Neue"/>
                      </a:endParaRPr>
                    </a:p>
                    <a:p>
                      <a:pPr indent="-355600" lvl="0" marL="457200" rtl="0">
                        <a:lnSpc>
                          <a:spcPct val="115000"/>
                        </a:lnSpc>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Switch Direction block</a:t>
                      </a:r>
                      <a:endParaRPr sz="2000">
                        <a:latin typeface="Helvetica Neue"/>
                        <a:ea typeface="Helvetica Neue"/>
                        <a:cs typeface="Helvetica Neue"/>
                        <a:sym typeface="Helvetica Neue"/>
                      </a:endParaRPr>
                    </a:p>
                    <a:p>
                      <a:pPr indent="-355600" lvl="0" marL="457200" rtl="0">
                        <a:lnSpc>
                          <a:spcPct val="115000"/>
                        </a:lnSpc>
                        <a:spcBef>
                          <a:spcPts val="0"/>
                        </a:spcBef>
                        <a:spcAft>
                          <a:spcPts val="0"/>
                        </a:spcAft>
                        <a:buClr>
                          <a:schemeClr val="dk1"/>
                        </a:buClr>
                        <a:buSzPts val="2000"/>
                        <a:buFont typeface="Helvetica Neue"/>
                        <a:buChar char="●"/>
                      </a:pPr>
                      <a:r>
                        <a:rPr lang="en" sz="2000">
                          <a:latin typeface="Helvetica Neue"/>
                          <a:ea typeface="Helvetica Neue"/>
                          <a:cs typeface="Helvetica Neue"/>
                          <a:sym typeface="Helvetica Neue"/>
                        </a:rPr>
                        <a:t>Key Press block</a:t>
                      </a:r>
                      <a:endParaRPr sz="2000">
                        <a:latin typeface="Helvetica Neue"/>
                        <a:ea typeface="Helvetica Neue"/>
                        <a:cs typeface="Helvetica Neue"/>
                        <a:sym typeface="Helvetica Neue"/>
                      </a:endParaRPr>
                    </a:p>
                  </a:txBody>
                  <a:tcPr marT="58100" marB="58100" marR="58100" marL="58100" anchor="ct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tc>
              </a:tr>
              <a:tr h="1560000">
                <a:tc>
                  <a:txBody>
                    <a:bodyPr>
                      <a:noAutofit/>
                    </a:bodyPr>
                    <a:lstStyle/>
                    <a:p>
                      <a:pPr indent="0" lvl="0" marL="0" marR="0" rtl="0">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3. </a:t>
                      </a:r>
                      <a:r>
                        <a:rPr lang="en" sz="2000">
                          <a:latin typeface="Helvetica Neue"/>
                          <a:ea typeface="Helvetica Neue"/>
                          <a:cs typeface="Helvetica Neue"/>
                          <a:sym typeface="Helvetica Neue"/>
                        </a:rPr>
                        <a:t>Connect the blocks together in a sequence.</a:t>
                      </a:r>
                      <a:endParaRPr sz="2000" u="none" cap="none" strike="noStrike">
                        <a:latin typeface="Helvetica Neue"/>
                        <a:ea typeface="Helvetica Neue"/>
                        <a:cs typeface="Helvetica Neue"/>
                        <a:sym typeface="Helvetica Neue"/>
                      </a:endParaRPr>
                    </a:p>
                  </a:txBody>
                  <a:tcPr marT="58100" marB="58100" marR="58100" marL="58100" anchor="ctr"/>
                </a:tc>
                <a:tc>
                  <a:txBody>
                    <a:bodyPr>
                      <a:noAutofit/>
                    </a:bodyPr>
                    <a:lstStyle/>
                    <a:p>
                      <a:pPr indent="0" lvl="0" marL="0" marR="0" rtl="0">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tc>
              </a:tr>
            </a:tbl>
          </a:graphicData>
        </a:graphic>
      </p:graphicFrame>
      <p:pic>
        <p:nvPicPr>
          <p:cNvPr id="203" name="Shape 203"/>
          <p:cNvPicPr preferRelativeResize="0"/>
          <p:nvPr/>
        </p:nvPicPr>
        <p:blipFill>
          <a:blip r:embed="rId4">
            <a:alphaModFix/>
          </a:blip>
          <a:stretch>
            <a:fillRect/>
          </a:stretch>
        </p:blipFill>
        <p:spPr>
          <a:xfrm>
            <a:off x="5928986" y="1450166"/>
            <a:ext cx="1174225" cy="1471700"/>
          </a:xfrm>
          <a:prstGeom prst="rect">
            <a:avLst/>
          </a:prstGeom>
          <a:noFill/>
          <a:ln>
            <a:noFill/>
          </a:ln>
        </p:spPr>
      </p:pic>
      <p:pic>
        <p:nvPicPr>
          <p:cNvPr id="204" name="Shape 204"/>
          <p:cNvPicPr preferRelativeResize="0"/>
          <p:nvPr/>
        </p:nvPicPr>
        <p:blipFill>
          <a:blip r:embed="rId5">
            <a:alphaModFix/>
          </a:blip>
          <a:stretch>
            <a:fillRect/>
          </a:stretch>
        </p:blipFill>
        <p:spPr>
          <a:xfrm>
            <a:off x="5567975" y="3168725"/>
            <a:ext cx="1896229" cy="1471700"/>
          </a:xfrm>
          <a:prstGeom prst="rect">
            <a:avLst/>
          </a:prstGeom>
          <a:noFill/>
          <a:ln>
            <a:noFill/>
          </a:ln>
        </p:spPr>
      </p:pic>
      <p:pic>
        <p:nvPicPr>
          <p:cNvPr id="205" name="Shape 205"/>
          <p:cNvPicPr preferRelativeResize="0"/>
          <p:nvPr/>
        </p:nvPicPr>
        <p:blipFill>
          <a:blip r:embed="rId6">
            <a:alphaModFix/>
          </a:blip>
          <a:stretch>
            <a:fillRect/>
          </a:stretch>
        </p:blipFill>
        <p:spPr>
          <a:xfrm>
            <a:off x="5623613" y="4993525"/>
            <a:ext cx="1784944" cy="1241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9" name="Shape 209"/>
        <p:cNvGrpSpPr/>
        <p:nvPr/>
      </p:nvGrpSpPr>
      <p:grpSpPr>
        <a:xfrm>
          <a:off x="0" y="0"/>
          <a:ext cx="0" cy="0"/>
          <a:chOff x="0" y="0"/>
          <a:chExt cx="0" cy="0"/>
        </a:xfrm>
      </p:grpSpPr>
      <p:pic>
        <p:nvPicPr>
          <p:cNvPr id="210" name="Shape 210"/>
          <p:cNvPicPr preferRelativeResize="0"/>
          <p:nvPr/>
        </p:nvPicPr>
        <p:blipFill rotWithShape="1">
          <a:blip r:embed="rId3">
            <a:alphaModFix/>
          </a:blip>
          <a:srcRect b="0" l="0" r="0" t="0"/>
          <a:stretch/>
        </p:blipFill>
        <p:spPr>
          <a:xfrm>
            <a:off x="0" y="0"/>
            <a:ext cx="1710963" cy="858825"/>
          </a:xfrm>
          <a:prstGeom prst="rect">
            <a:avLst/>
          </a:prstGeom>
          <a:noFill/>
          <a:ln>
            <a:noFill/>
          </a:ln>
        </p:spPr>
      </p:pic>
      <p:sp>
        <p:nvSpPr>
          <p:cNvPr id="211" name="Shape 211"/>
          <p:cNvSpPr txBox="1"/>
          <p:nvPr/>
        </p:nvSpPr>
        <p:spPr>
          <a:xfrm>
            <a:off x="1143000" y="3154028"/>
            <a:ext cx="6858000" cy="1241700"/>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Clr>
                <a:srgbClr val="000000"/>
              </a:buClr>
              <a:buSzPts val="1000"/>
              <a:buFont typeface="Arial"/>
              <a:buNone/>
            </a:pPr>
            <a:r>
              <a:t/>
            </a:r>
            <a:endParaRPr b="0" i="0" sz="1000" u="none" cap="none" strike="noStrike">
              <a:solidFill>
                <a:srgbClr val="585858"/>
              </a:solidFill>
              <a:latin typeface="Helvetica Neue"/>
              <a:ea typeface="Helvetica Neue"/>
              <a:cs typeface="Helvetica Neue"/>
              <a:sym typeface="Helvetica Neue"/>
            </a:endParaRPr>
          </a:p>
        </p:txBody>
      </p:sp>
      <p:graphicFrame>
        <p:nvGraphicFramePr>
          <p:cNvPr id="212" name="Shape 212"/>
          <p:cNvGraphicFramePr/>
          <p:nvPr/>
        </p:nvGraphicFramePr>
        <p:xfrm>
          <a:off x="822954" y="1371594"/>
          <a:ext cx="3000000" cy="3000000"/>
        </p:xfrm>
        <a:graphic>
          <a:graphicData uri="http://schemas.openxmlformats.org/drawingml/2006/table">
            <a:tbl>
              <a:tblPr>
                <a:noFill/>
                <a:tableStyleId>{B4736BC9-EF09-4103-96EE-8C2B5E7EDEEA}</a:tableStyleId>
              </a:tblPr>
              <a:tblGrid>
                <a:gridCol w="3764800"/>
                <a:gridCol w="3733300"/>
              </a:tblGrid>
              <a:tr h="250022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4. </a:t>
                      </a:r>
                      <a:r>
                        <a:rPr lang="en" sz="2000">
                          <a:latin typeface="Helvetica Neue"/>
                          <a:ea typeface="Helvetica Neue"/>
                          <a:cs typeface="Helvetica Neue"/>
                          <a:sym typeface="Helvetica Neue"/>
                        </a:rPr>
                        <a:t>Use the Key Press to test your system!</a:t>
                      </a:r>
                      <a:endParaRPr sz="2000" u="none" cap="none" strike="noStrike">
                        <a:latin typeface="Helvetica Neue"/>
                        <a:ea typeface="Helvetica Neue"/>
                        <a:cs typeface="Helvetica Neue"/>
                        <a:sym typeface="Helvetica Neue"/>
                      </a:endParaRPr>
                    </a:p>
                  </a:txBody>
                  <a:tcPr marT="58100" marB="58100" marR="58100" marL="5810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r h="252897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5. </a:t>
                      </a:r>
                      <a:r>
                        <a:rPr lang="en" sz="2000">
                          <a:latin typeface="Helvetica Neue"/>
                          <a:ea typeface="Helvetica Neue"/>
                          <a:cs typeface="Helvetica Neue"/>
                          <a:sym typeface="Helvetica Neue"/>
                        </a:rPr>
                        <a:t>Open the DC Motor block settings to change the speed.</a:t>
                      </a:r>
                      <a:endParaRPr sz="2000">
                        <a:latin typeface="Helvetica Neue"/>
                        <a:ea typeface="Helvetica Neue"/>
                        <a:cs typeface="Helvetica Neue"/>
                        <a:sym typeface="Helvetica Neue"/>
                      </a:endParaRPr>
                    </a:p>
                  </a:txBody>
                  <a:tcPr marT="58100" marB="58100" marR="58100" marL="5810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noAutofit/>
                    </a:bodyPr>
                    <a:lstStyle/>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p>
                      <a:pPr indent="0" lvl="0" marL="0" marR="0" rtl="0" algn="l">
                        <a:lnSpc>
                          <a:spcPct val="115000"/>
                        </a:lnSpc>
                        <a:spcBef>
                          <a:spcPts val="0"/>
                        </a:spcBef>
                        <a:spcAft>
                          <a:spcPts val="0"/>
                        </a:spcAft>
                        <a:buNone/>
                      </a:pPr>
                      <a:r>
                        <a:t/>
                      </a:r>
                      <a:endParaRPr b="1" sz="2000">
                        <a:latin typeface="Helvetica Neue"/>
                        <a:ea typeface="Helvetica Neue"/>
                        <a:cs typeface="Helvetica Neue"/>
                        <a:sym typeface="Helvetica Neue"/>
                      </a:endParaRPr>
                    </a:p>
                  </a:txBody>
                  <a:tcPr marT="58100" marB="58100" marR="58100" marL="58100">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r>
            </a:tbl>
          </a:graphicData>
        </a:graphic>
      </p:graphicFrame>
      <p:sp>
        <p:nvSpPr>
          <p:cNvPr id="213" name="Shape 213"/>
          <p:cNvSpPr txBox="1"/>
          <p:nvPr/>
        </p:nvSpPr>
        <p:spPr>
          <a:xfrm>
            <a:off x="622486" y="3195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Worked Example</a:t>
            </a:r>
            <a:endParaRPr b="1" i="0" sz="4200" u="none" cap="none" strike="noStrike">
              <a:solidFill>
                <a:srgbClr val="08D0C4"/>
              </a:solidFill>
              <a:latin typeface="Helvetica Neue"/>
              <a:ea typeface="Helvetica Neue"/>
              <a:cs typeface="Helvetica Neue"/>
              <a:sym typeface="Helvetica Neue"/>
            </a:endParaRPr>
          </a:p>
        </p:txBody>
      </p:sp>
      <p:pic>
        <p:nvPicPr>
          <p:cNvPr id="214" name="Shape 214"/>
          <p:cNvPicPr preferRelativeResize="0"/>
          <p:nvPr/>
        </p:nvPicPr>
        <p:blipFill>
          <a:blip r:embed="rId4">
            <a:alphaModFix/>
          </a:blip>
          <a:stretch>
            <a:fillRect/>
          </a:stretch>
        </p:blipFill>
        <p:spPr>
          <a:xfrm>
            <a:off x="5278575" y="1628850"/>
            <a:ext cx="2473025" cy="1896606"/>
          </a:xfrm>
          <a:prstGeom prst="rect">
            <a:avLst/>
          </a:prstGeom>
          <a:noFill/>
          <a:ln>
            <a:noFill/>
          </a:ln>
        </p:spPr>
      </p:pic>
      <p:pic>
        <p:nvPicPr>
          <p:cNvPr id="215" name="Shape 215"/>
          <p:cNvPicPr preferRelativeResize="0"/>
          <p:nvPr/>
        </p:nvPicPr>
        <p:blipFill>
          <a:blip r:embed="rId5">
            <a:alphaModFix/>
          </a:blip>
          <a:stretch>
            <a:fillRect/>
          </a:stretch>
        </p:blipFill>
        <p:spPr>
          <a:xfrm>
            <a:off x="5278575" y="4024400"/>
            <a:ext cx="2473025" cy="208469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9" name="Shape 219"/>
        <p:cNvGrpSpPr/>
        <p:nvPr/>
      </p:nvGrpSpPr>
      <p:grpSpPr>
        <a:xfrm>
          <a:off x="0" y="0"/>
          <a:ext cx="0" cy="0"/>
          <a:chOff x="0" y="0"/>
          <a:chExt cx="0" cy="0"/>
        </a:xfrm>
      </p:grpSpPr>
      <p:pic>
        <p:nvPicPr>
          <p:cNvPr id="220" name="Shape 220"/>
          <p:cNvPicPr preferRelativeResize="0"/>
          <p:nvPr/>
        </p:nvPicPr>
        <p:blipFill rotWithShape="1">
          <a:blip r:embed="rId3">
            <a:alphaModFix/>
          </a:blip>
          <a:srcRect b="0" l="0" r="0" t="0"/>
          <a:stretch/>
        </p:blipFill>
        <p:spPr>
          <a:xfrm>
            <a:off x="0" y="0"/>
            <a:ext cx="1710963" cy="858825"/>
          </a:xfrm>
          <a:prstGeom prst="rect">
            <a:avLst/>
          </a:prstGeom>
          <a:noFill/>
          <a:ln>
            <a:noFill/>
          </a:ln>
        </p:spPr>
      </p:pic>
      <p:graphicFrame>
        <p:nvGraphicFramePr>
          <p:cNvPr id="221" name="Shape 221"/>
          <p:cNvGraphicFramePr/>
          <p:nvPr/>
        </p:nvGraphicFramePr>
        <p:xfrm>
          <a:off x="822926" y="1371563"/>
          <a:ext cx="3000000" cy="3000000"/>
        </p:xfrm>
        <a:graphic>
          <a:graphicData uri="http://schemas.openxmlformats.org/drawingml/2006/table">
            <a:tbl>
              <a:tblPr>
                <a:noFill/>
                <a:tableStyleId>{B4736BC9-EF09-4103-96EE-8C2B5E7EDEEA}</a:tableStyleId>
              </a:tblPr>
              <a:tblGrid>
                <a:gridCol w="4164200"/>
                <a:gridCol w="3333950"/>
              </a:tblGrid>
              <a:tr h="168027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1.</a:t>
                      </a:r>
                      <a:r>
                        <a:rPr lang="en" sz="2000" u="none" cap="none" strike="noStrike">
                          <a:latin typeface="Helvetica Neue"/>
                          <a:ea typeface="Helvetica Neue"/>
                          <a:cs typeface="Helvetica Neue"/>
                          <a:sym typeface="Helvetica Neue"/>
                        </a:rPr>
                        <a:t> </a:t>
                      </a:r>
                      <a:r>
                        <a:rPr i="1" lang="en" sz="2000">
                          <a:latin typeface="Helvetica Neue"/>
                          <a:ea typeface="Helvetica Neue"/>
                          <a:cs typeface="Helvetica Neue"/>
                          <a:sym typeface="Helvetica Neue"/>
                        </a:rPr>
                        <a:t>Using card paper create a solar system. Add the orbits of each planet except the Earth.</a:t>
                      </a:r>
                      <a:endParaRPr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140567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2. </a:t>
                      </a:r>
                      <a:r>
                        <a:rPr i="1" lang="en" sz="2000">
                          <a:latin typeface="Helvetica Neue"/>
                          <a:ea typeface="Helvetica Neue"/>
                          <a:cs typeface="Helvetica Neue"/>
                          <a:sym typeface="Helvetica Neue"/>
                        </a:rPr>
                        <a:t>Create the Earth separately and attach to a tennis racket-like shape.</a:t>
                      </a:r>
                      <a:endParaRPr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r h="1943275">
                <a:tc>
                  <a:txBody>
                    <a:bodyPr>
                      <a:noAutofit/>
                    </a:bodyPr>
                    <a:lstStyle/>
                    <a:p>
                      <a:pPr indent="0" lvl="0" marL="0" marR="0" rtl="0" algn="l">
                        <a:lnSpc>
                          <a:spcPct val="115000"/>
                        </a:lnSpc>
                        <a:spcBef>
                          <a:spcPts val="0"/>
                        </a:spcBef>
                        <a:spcAft>
                          <a:spcPts val="0"/>
                        </a:spcAft>
                        <a:buNone/>
                      </a:pPr>
                      <a:r>
                        <a:rPr b="1" lang="en" sz="2000" u="none" cap="none" strike="noStrike">
                          <a:latin typeface="Helvetica Neue"/>
                          <a:ea typeface="Helvetica Neue"/>
                          <a:cs typeface="Helvetica Neue"/>
                          <a:sym typeface="Helvetica Neue"/>
                        </a:rPr>
                        <a:t>Step 3.</a:t>
                      </a:r>
                      <a:r>
                        <a:rPr lang="en" sz="2000" u="none" cap="none" strike="noStrike">
                          <a:latin typeface="Helvetica Neue"/>
                          <a:ea typeface="Helvetica Neue"/>
                          <a:cs typeface="Helvetica Neue"/>
                          <a:sym typeface="Helvetica Neue"/>
                        </a:rPr>
                        <a:t> </a:t>
                      </a:r>
                      <a:r>
                        <a:rPr i="1" lang="en" sz="2000">
                          <a:latin typeface="Helvetica Neue"/>
                          <a:ea typeface="Helvetica Neue"/>
                          <a:cs typeface="Helvetica Neue"/>
                          <a:sym typeface="Helvetica Neue"/>
                        </a:rPr>
                        <a:t>Put a small hole in the end of the paddle and through the Sun. Put the DC Motor block through both using blu-tack or plasticine to hold in place.</a:t>
                      </a:r>
                      <a:endParaRPr sz="2000" u="none" cap="none" strike="noStrike">
                        <a:latin typeface="Helvetica Neue"/>
                        <a:ea typeface="Helvetica Neue"/>
                        <a:cs typeface="Helvetica Neue"/>
                        <a:sym typeface="Helvetica Neue"/>
                      </a:endParaRPr>
                    </a:p>
                  </a:txBody>
                  <a:tcPr marT="63500" marB="63500" marR="63500" marL="63500" anchor="ctr"/>
                </a:tc>
                <a:tc>
                  <a:txBody>
                    <a:bodyPr>
                      <a:noAutofit/>
                    </a:bodyPr>
                    <a:lstStyle/>
                    <a:p>
                      <a:pPr indent="0" lvl="0" marL="0" marR="0" rtl="0" algn="l">
                        <a:lnSpc>
                          <a:spcPct val="115000"/>
                        </a:lnSpc>
                        <a:spcBef>
                          <a:spcPts val="0"/>
                        </a:spcBef>
                        <a:spcAft>
                          <a:spcPts val="0"/>
                        </a:spcAft>
                        <a:buNone/>
                      </a:pPr>
                      <a:r>
                        <a:t/>
                      </a:r>
                      <a:endParaRPr b="1" sz="2000" u="none" cap="none" strike="noStrike">
                        <a:latin typeface="Helvetica Neue"/>
                        <a:ea typeface="Helvetica Neue"/>
                        <a:cs typeface="Helvetica Neue"/>
                        <a:sym typeface="Helvetica Neue"/>
                      </a:endParaRPr>
                    </a:p>
                  </a:txBody>
                  <a:tcPr marT="63500" marB="63500" marR="63500" marL="63500"/>
                </a:tc>
              </a:tr>
            </a:tbl>
          </a:graphicData>
        </a:graphic>
      </p:graphicFrame>
      <p:sp>
        <p:nvSpPr>
          <p:cNvPr id="222" name="Shape 222"/>
          <p:cNvSpPr txBox="1"/>
          <p:nvPr/>
        </p:nvSpPr>
        <p:spPr>
          <a:xfrm>
            <a:off x="546286" y="243363"/>
            <a:ext cx="8153400" cy="622800"/>
          </a:xfrm>
          <a:prstGeom prst="rect">
            <a:avLst/>
          </a:prstGeom>
          <a:noFill/>
          <a:ln>
            <a:noFill/>
          </a:ln>
        </p:spPr>
        <p:txBody>
          <a:bodyPr anchorCtr="0" anchor="b" bIns="0" lIns="0" spcFirstLastPara="1" rIns="0" wrap="square" tIns="24750">
            <a:noAutofit/>
          </a:bodyPr>
          <a:lstStyle/>
          <a:p>
            <a:pPr indent="0" lvl="0" marL="0" marR="0" rtl="0" algn="r">
              <a:lnSpc>
                <a:spcPct val="90000"/>
              </a:lnSpc>
              <a:spcBef>
                <a:spcPts val="0"/>
              </a:spcBef>
              <a:spcAft>
                <a:spcPts val="0"/>
              </a:spcAft>
              <a:buClr>
                <a:srgbClr val="000000"/>
              </a:buClr>
              <a:buSzPts val="4200"/>
              <a:buFont typeface="Arial"/>
              <a:buNone/>
            </a:pPr>
            <a:r>
              <a:rPr b="1" lang="en" sz="4200">
                <a:solidFill>
                  <a:srgbClr val="08D0C4"/>
                </a:solidFill>
                <a:latin typeface="Helvetica Neue"/>
                <a:ea typeface="Helvetica Neue"/>
                <a:cs typeface="Helvetica Neue"/>
                <a:sym typeface="Helvetica Neue"/>
              </a:rPr>
              <a:t>Challenge 1</a:t>
            </a:r>
            <a:endParaRPr b="1" i="0" sz="4200" u="none" cap="none" strike="noStrike">
              <a:solidFill>
                <a:srgbClr val="08D0C4"/>
              </a:solidFill>
              <a:latin typeface="Helvetica Neue"/>
              <a:ea typeface="Helvetica Neue"/>
              <a:cs typeface="Helvetica Neue"/>
              <a:sym typeface="Helvetica Neue"/>
            </a:endParaRPr>
          </a:p>
        </p:txBody>
      </p:sp>
      <p:pic>
        <p:nvPicPr>
          <p:cNvPr id="223" name="Shape 223"/>
          <p:cNvPicPr preferRelativeResize="0"/>
          <p:nvPr/>
        </p:nvPicPr>
        <p:blipFill>
          <a:blip r:embed="rId4">
            <a:alphaModFix/>
          </a:blip>
          <a:stretch>
            <a:fillRect/>
          </a:stretch>
        </p:blipFill>
        <p:spPr>
          <a:xfrm>
            <a:off x="5474875" y="1607550"/>
            <a:ext cx="2234125" cy="1161150"/>
          </a:xfrm>
          <a:prstGeom prst="rect">
            <a:avLst/>
          </a:prstGeom>
          <a:noFill/>
          <a:ln>
            <a:noFill/>
          </a:ln>
        </p:spPr>
      </p:pic>
      <p:pic>
        <p:nvPicPr>
          <p:cNvPr id="224" name="Shape 224"/>
          <p:cNvPicPr preferRelativeResize="0"/>
          <p:nvPr/>
        </p:nvPicPr>
        <p:blipFill>
          <a:blip r:embed="rId5">
            <a:alphaModFix/>
          </a:blip>
          <a:stretch>
            <a:fillRect/>
          </a:stretch>
        </p:blipFill>
        <p:spPr>
          <a:xfrm rot="5400000">
            <a:off x="6090793" y="2679854"/>
            <a:ext cx="1002300" cy="1985350"/>
          </a:xfrm>
          <a:prstGeom prst="rect">
            <a:avLst/>
          </a:prstGeom>
          <a:noFill/>
          <a:ln>
            <a:noFill/>
          </a:ln>
        </p:spPr>
      </p:pic>
      <p:pic>
        <p:nvPicPr>
          <p:cNvPr id="225" name="Shape 225"/>
          <p:cNvPicPr preferRelativeResize="0"/>
          <p:nvPr/>
        </p:nvPicPr>
        <p:blipFill rotWithShape="1">
          <a:blip r:embed="rId6">
            <a:alphaModFix/>
          </a:blip>
          <a:srcRect b="21224" l="0" r="0" t="10065"/>
          <a:stretch/>
        </p:blipFill>
        <p:spPr>
          <a:xfrm>
            <a:off x="5382475" y="4576350"/>
            <a:ext cx="2444025" cy="12702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