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82" r:id="rId5"/>
    <p:sldMasterId id="2147483683" r:id="rId6"/>
    <p:sldMasterId id="2147483684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</p:sldIdLst>
  <p:sldSz cy="6858000" cx="9144000"/>
  <p:notesSz cx="6858000" cy="9144000"/>
  <p:embeddedFontLst>
    <p:embeddedFont>
      <p:font typeface="Helvetica Neue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504">
          <p15:clr>
            <a:srgbClr val="A4A3A4"/>
          </p15:clr>
        </p15:guide>
        <p15:guide id="2" pos="5256">
          <p15:clr>
            <a:srgbClr val="A4A3A4"/>
          </p15:clr>
        </p15:guide>
        <p15:guide id="3" orient="horz" pos="821">
          <p15:clr>
            <a:srgbClr val="A4A3A4"/>
          </p15:clr>
        </p15:guide>
        <p15:guide id="4" orient="horz" pos="38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C4E1955B-C8F7-47F5-B4F1-6DAF71D21C07}">
  <a:tblStyle styleId="{C4E1955B-C8F7-47F5-B4F1-6DAF71D21C0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fill>
          <a:solidFill>
            <a:srgbClr val="CFD7E7"/>
          </a:solidFill>
        </a:fill>
      </a:tcStyle>
    </a:band1H>
    <a:band2H>
      <a:tcTxStyle/>
    </a:band2H>
    <a:band1V>
      <a:tcTxStyle/>
      <a:tcStyle>
        <a:fill>
          <a:solidFill>
            <a:srgbClr val="CFD7E7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04"/>
        <p:guide pos="5256"/>
        <p:guide pos="821" orient="horz"/>
        <p:guide pos="389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font" Target="fonts/HelveticaNeue-regular.fntdata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font" Target="fonts/HelveticaNeue-italic.fntdata"/><Relationship Id="rId25" Type="http://schemas.openxmlformats.org/officeDocument/2006/relationships/font" Target="fonts/HelveticaNeue-bold.fntdata"/><Relationship Id="rId27" Type="http://schemas.openxmlformats.org/officeDocument/2006/relationships/font" Target="fonts/HelveticaNeue-bold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Shape 247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1" sz="18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2" name="Shape 272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1350" lIns="81350" spcFirstLastPara="1" rIns="81350" wrap="square" tIns="81350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1350" lIns="81350" spcFirstLastPara="1" rIns="81350" wrap="square" tIns="813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/>
          </a:p>
        </p:txBody>
      </p:sp>
      <p:sp>
        <p:nvSpPr>
          <p:cNvPr id="165" name="Shape 16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685784" y="434339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" type="subTitle"/>
          </p:nvPr>
        </p:nvSpPr>
        <p:spPr>
          <a:xfrm>
            <a:off x="457172" y="1604841"/>
            <a:ext cx="82287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457172" y="1604841"/>
            <a:ext cx="82287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457172" y="1604841"/>
            <a:ext cx="40155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2" type="body"/>
          </p:nvPr>
        </p:nvSpPr>
        <p:spPr>
          <a:xfrm>
            <a:off x="4673927" y="1604841"/>
            <a:ext cx="40155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idx="1" type="subTitle"/>
          </p:nvPr>
        </p:nvSpPr>
        <p:spPr>
          <a:xfrm>
            <a:off x="457172" y="273352"/>
            <a:ext cx="8228700" cy="53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457172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2" type="body"/>
          </p:nvPr>
        </p:nvSpPr>
        <p:spPr>
          <a:xfrm>
            <a:off x="457172" y="3682578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3" type="body"/>
          </p:nvPr>
        </p:nvSpPr>
        <p:spPr>
          <a:xfrm>
            <a:off x="4673927" y="1604841"/>
            <a:ext cx="40155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457172" y="1604841"/>
            <a:ext cx="40155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2" type="body"/>
          </p:nvPr>
        </p:nvSpPr>
        <p:spPr>
          <a:xfrm>
            <a:off x="4673927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3" type="body"/>
          </p:nvPr>
        </p:nvSpPr>
        <p:spPr>
          <a:xfrm>
            <a:off x="4673927" y="3682578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457172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2" type="body"/>
          </p:nvPr>
        </p:nvSpPr>
        <p:spPr>
          <a:xfrm>
            <a:off x="4673927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3" type="body"/>
          </p:nvPr>
        </p:nvSpPr>
        <p:spPr>
          <a:xfrm>
            <a:off x="457172" y="3682578"/>
            <a:ext cx="82287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457172" y="1604841"/>
            <a:ext cx="82287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2" type="body"/>
          </p:nvPr>
        </p:nvSpPr>
        <p:spPr>
          <a:xfrm>
            <a:off x="457172" y="3682578"/>
            <a:ext cx="82287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457172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2" type="body"/>
          </p:nvPr>
        </p:nvSpPr>
        <p:spPr>
          <a:xfrm>
            <a:off x="4673927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3" type="body"/>
          </p:nvPr>
        </p:nvSpPr>
        <p:spPr>
          <a:xfrm>
            <a:off x="4673927" y="3682578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4" type="body"/>
          </p:nvPr>
        </p:nvSpPr>
        <p:spPr>
          <a:xfrm>
            <a:off x="457172" y="3682578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457172" y="1604841"/>
            <a:ext cx="82287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2" type="body"/>
          </p:nvPr>
        </p:nvSpPr>
        <p:spPr>
          <a:xfrm>
            <a:off x="457172" y="1604841"/>
            <a:ext cx="82287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Shape 100"/>
          <p:cNvSpPr/>
          <p:nvPr/>
        </p:nvSpPr>
        <p:spPr>
          <a:xfrm>
            <a:off x="457172" y="1604841"/>
            <a:ext cx="82287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Shape 101"/>
          <p:cNvSpPr/>
          <p:nvPr/>
        </p:nvSpPr>
        <p:spPr>
          <a:xfrm>
            <a:off x="457172" y="1604841"/>
            <a:ext cx="82287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x">
  <p:cSld name="TITLE_AND_BODY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" type="subTitle"/>
          </p:nvPr>
        </p:nvSpPr>
        <p:spPr>
          <a:xfrm>
            <a:off x="457172" y="1604841"/>
            <a:ext cx="82287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 Slide" type="blank">
  <p:cSld name="BLANK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" type="twoObj">
  <p:cSld name="TWO_OBJECTS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457172" y="1604841"/>
            <a:ext cx="40155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2" type="body"/>
          </p:nvPr>
        </p:nvSpPr>
        <p:spPr>
          <a:xfrm>
            <a:off x="4673927" y="1604841"/>
            <a:ext cx="40155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entered Text" type="objOnly">
  <p:cSld name="OBJECT_ONLY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subTitle"/>
          </p:nvPr>
        </p:nvSpPr>
        <p:spPr>
          <a:xfrm>
            <a:off x="457172" y="273352"/>
            <a:ext cx="8228700" cy="530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and Content" type="twoObjAndObj">
  <p:cSld name="TWO_OBJECTS_AND_OBJEC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457172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2" type="body"/>
          </p:nvPr>
        </p:nvSpPr>
        <p:spPr>
          <a:xfrm>
            <a:off x="457172" y="3682578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3" type="body"/>
          </p:nvPr>
        </p:nvSpPr>
        <p:spPr>
          <a:xfrm>
            <a:off x="4673927" y="1604841"/>
            <a:ext cx="40155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Content and 2 Content" type="objAndTwoObj">
  <p:cSld name="OBJECT_AND_TWO_OBJECTS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457172" y="1604841"/>
            <a:ext cx="40155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2" type="body"/>
          </p:nvPr>
        </p:nvSpPr>
        <p:spPr>
          <a:xfrm>
            <a:off x="4673927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3" type="body"/>
          </p:nvPr>
        </p:nvSpPr>
        <p:spPr>
          <a:xfrm>
            <a:off x="4673927" y="3682578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2 Content over Content" type="twoObjOverTx">
  <p:cSld name="TWO_OBJECTS_OVER_TEXT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457172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2" type="body"/>
          </p:nvPr>
        </p:nvSpPr>
        <p:spPr>
          <a:xfrm>
            <a:off x="4673927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3" type="body"/>
          </p:nvPr>
        </p:nvSpPr>
        <p:spPr>
          <a:xfrm>
            <a:off x="457172" y="3682578"/>
            <a:ext cx="82287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Content over Content" type="objOverTx">
  <p:cSld name="OBJECT_OVER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457172" y="1604841"/>
            <a:ext cx="82287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8" name="Shape 138"/>
          <p:cNvSpPr txBox="1"/>
          <p:nvPr>
            <p:ph idx="2" type="body"/>
          </p:nvPr>
        </p:nvSpPr>
        <p:spPr>
          <a:xfrm>
            <a:off x="457172" y="3682578"/>
            <a:ext cx="82287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4 Content" type="fourObj">
  <p:cSld name="FOUR_OBJECTS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457172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2" type="body"/>
          </p:nvPr>
        </p:nvSpPr>
        <p:spPr>
          <a:xfrm>
            <a:off x="4673927" y="1604841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3" name="Shape 143"/>
          <p:cNvSpPr txBox="1"/>
          <p:nvPr>
            <p:ph idx="3" type="body"/>
          </p:nvPr>
        </p:nvSpPr>
        <p:spPr>
          <a:xfrm>
            <a:off x="4673927" y="3682578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Shape 144"/>
          <p:cNvSpPr txBox="1"/>
          <p:nvPr>
            <p:ph idx="4" type="body"/>
          </p:nvPr>
        </p:nvSpPr>
        <p:spPr>
          <a:xfrm>
            <a:off x="457172" y="3682578"/>
            <a:ext cx="4015500" cy="18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, 6 Content">
  <p:cSld name="Title, 6 Content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457172" y="1604841"/>
            <a:ext cx="82287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2" type="body"/>
          </p:nvPr>
        </p:nvSpPr>
        <p:spPr>
          <a:xfrm>
            <a:off x="457172" y="1604841"/>
            <a:ext cx="82287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9" name="Shape 149"/>
          <p:cNvSpPr/>
          <p:nvPr/>
        </p:nvSpPr>
        <p:spPr>
          <a:xfrm>
            <a:off x="457172" y="1604841"/>
            <a:ext cx="82287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457172" y="1604841"/>
            <a:ext cx="82287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172" y="273352"/>
            <a:ext cx="8228700" cy="114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172" y="1604841"/>
            <a:ext cx="8228700" cy="39774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x="457172" y="6247907"/>
            <a:ext cx="21300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x="3127054" y="6247907"/>
            <a:ext cx="28980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82925" lIns="82925" spcFirstLastPara="1" rIns="82925" wrap="square" tIns="829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6555842" y="6247907"/>
            <a:ext cx="2130000" cy="4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b="0" i="0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172" y="273352"/>
            <a:ext cx="8228700" cy="114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172" y="1604841"/>
            <a:ext cx="82287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0" type="dt"/>
          </p:nvPr>
        </p:nvSpPr>
        <p:spPr>
          <a:xfrm>
            <a:off x="457172" y="6247907"/>
            <a:ext cx="21303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11" type="ftr"/>
          </p:nvPr>
        </p:nvSpPr>
        <p:spPr>
          <a:xfrm>
            <a:off x="3127054" y="6247907"/>
            <a:ext cx="28980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76025" lIns="76025" spcFirstLastPara="1" rIns="76025" wrap="square" tIns="760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12" type="sldNum"/>
          </p:nvPr>
        </p:nvSpPr>
        <p:spPr>
          <a:xfrm>
            <a:off x="6555842" y="6247907"/>
            <a:ext cx="21303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Relationship Id="rId4" Type="http://schemas.openxmlformats.org/officeDocument/2006/relationships/hyperlink" Target="http://drive.google.com/file/d/1c0ag0jocHCVLJI7nJHrpa6vTBVjTWxvp/view" TargetMode="External"/><Relationship Id="rId5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beatdreamer.com/happy-birthday-song.html#player1?catid=0&amp;trackid=0" TargetMode="External"/><Relationship Id="rId4" Type="http://schemas.openxmlformats.org/officeDocument/2006/relationships/hyperlink" Target="http://freekidsmusic.com/traditional-childrens-songs/twinkle-twinkle-little-star/" TargetMode="External"/><Relationship Id="rId5" Type="http://schemas.openxmlformats.org/officeDocument/2006/relationships/hyperlink" Target="https://www.emp3m.co/mp3/moana-soundtrack.html" TargetMode="External"/><Relationship Id="rId6" Type="http://schemas.openxmlformats.org/officeDocument/2006/relationships/hyperlink" Target="https://www.emp3m.co/mp3/moana-soundtrack.html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16.png"/><Relationship Id="rId5" Type="http://schemas.openxmlformats.org/officeDocument/2006/relationships/image" Target="../media/image8.png"/><Relationship Id="rId6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Shape 1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281044" cy="114498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/>
          <p:nvPr/>
        </p:nvSpPr>
        <p:spPr>
          <a:xfrm>
            <a:off x="508747" y="2448089"/>
            <a:ext cx="8153400" cy="23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7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65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Compose a Song</a:t>
            </a:r>
            <a:endParaRPr b="1" i="0" sz="65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Shape 2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5" name="Shape 235"/>
          <p:cNvGraphicFramePr/>
          <p:nvPr/>
        </p:nvGraphicFramePr>
        <p:xfrm>
          <a:off x="800063" y="18766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{C4E1955B-C8F7-47F5-B4F1-6DAF71D21C07}</a:tableStyleId>
              </a:tblPr>
              <a:tblGrid>
                <a:gridCol w="3289200"/>
                <a:gridCol w="4254650"/>
              </a:tblGrid>
              <a:tr h="2615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1.</a:t>
                      </a:r>
                      <a:r>
                        <a:rPr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Let's play a song. Here is one: do, do, sol, sol, la, la, so_, fa, fa, mi, mi, re, re, do_</a:t>
                      </a:r>
                      <a:endParaRPr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236" name="Shape 236"/>
          <p:cNvSpPr txBox="1"/>
          <p:nvPr/>
        </p:nvSpPr>
        <p:spPr>
          <a:xfrm>
            <a:off x="546286" y="2433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    </a:t>
            </a: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Challenge 1- Play it!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37" name="Shape 237" title="twinkle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72963" y="2213763"/>
            <a:ext cx="2587700" cy="194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Shape 2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Shape 243"/>
          <p:cNvSpPr txBox="1"/>
          <p:nvPr/>
        </p:nvSpPr>
        <p:spPr>
          <a:xfrm>
            <a:off x="622486" y="2433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Checks for understanding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4" name="Shape 244"/>
          <p:cNvSpPr txBox="1"/>
          <p:nvPr/>
        </p:nvSpPr>
        <p:spPr>
          <a:xfrm>
            <a:off x="300125" y="2234300"/>
            <a:ext cx="87054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AutoNum type="arabicPeriod"/>
            </a:pPr>
            <a:r>
              <a:rPr b="1" i="1" lang="en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</a:t>
            </a:r>
            <a:r>
              <a:rPr b="1" i="1" lang="en" sz="2400">
                <a:latin typeface="Helvetica Neue"/>
                <a:ea typeface="Helvetica Neue"/>
                <a:cs typeface="Helvetica Neue"/>
                <a:sym typeface="Helvetica Neue"/>
              </a:rPr>
              <a:t>at is the difference between a note and a </a:t>
            </a:r>
            <a:r>
              <a:rPr b="1" i="1" lang="en" sz="2400">
                <a:latin typeface="Helvetica Neue"/>
                <a:ea typeface="Helvetica Neue"/>
                <a:cs typeface="Helvetica Neue"/>
                <a:sym typeface="Helvetica Neue"/>
              </a:rPr>
              <a:t>chord</a:t>
            </a:r>
            <a:r>
              <a:rPr b="1" i="1" lang="en" sz="2400">
                <a:latin typeface="Helvetica Neue"/>
                <a:ea typeface="Helvetica Neue"/>
                <a:cs typeface="Helvetica Neue"/>
                <a:sym typeface="Helvetica Neue"/>
              </a:rPr>
              <a:t>?</a:t>
            </a:r>
            <a:endParaRPr i="1" sz="24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1" marL="914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Helvetica Neue"/>
              <a:buAutoNum type="alphaUcPeriod"/>
            </a:pPr>
            <a:r>
              <a:rPr i="1" lang="en" sz="2000">
                <a:highlight>
                  <a:srgbClr val="FFFFFF"/>
                </a:highlight>
              </a:rPr>
              <a:t>They are the same thing</a:t>
            </a:r>
            <a:endParaRPr i="1"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AutoNum type="alphaUcPeriod"/>
            </a:pPr>
            <a:r>
              <a:rPr i="1" lang="en" sz="2000">
                <a:latin typeface="Helvetica Neue"/>
                <a:ea typeface="Helvetica Neue"/>
                <a:cs typeface="Helvetica Neue"/>
                <a:sym typeface="Helvetica Neue"/>
              </a:rPr>
              <a:t>A note is a single sound and a chord is a group of sounds</a:t>
            </a:r>
            <a:endParaRPr i="1"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Helvetica Neue"/>
              <a:buAutoNum type="alphaUcPeriod"/>
            </a:pPr>
            <a:r>
              <a:rPr i="1" lang="en" sz="2000">
                <a:latin typeface="Helvetica Neue"/>
                <a:ea typeface="Helvetica Neue"/>
                <a:cs typeface="Helvetica Neue"/>
                <a:sym typeface="Helvetica Neue"/>
              </a:rPr>
              <a:t>A note is a group of sounds and a chord is a single sound</a:t>
            </a:r>
            <a:endParaRPr i="1"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Helvetica Neue"/>
              <a:buAutoNum type="arabicPeriod"/>
            </a:pPr>
            <a:r>
              <a:rPr b="1" i="1" lang="en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a melody?</a:t>
            </a:r>
            <a:endParaRPr b="1" i="1"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914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AutoNum type="alphaUcPeriod"/>
            </a:pPr>
            <a:r>
              <a:rPr i="1"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sequence of single notes</a:t>
            </a:r>
            <a:endParaRPr i="1"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AutoNum type="alphaUcPeriod"/>
            </a:pPr>
            <a:r>
              <a:rPr i="1"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single note</a:t>
            </a:r>
            <a:endParaRPr i="1"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AutoNum type="alphaUcPeriod"/>
            </a:pPr>
            <a:r>
              <a:rPr i="1"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chord</a:t>
            </a:r>
            <a:endParaRPr i="1"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Shape 2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Shape 250"/>
          <p:cNvSpPr txBox="1"/>
          <p:nvPr/>
        </p:nvSpPr>
        <p:spPr>
          <a:xfrm>
            <a:off x="1143000" y="31540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58585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251" name="Shape 251"/>
          <p:cNvGraphicFramePr/>
          <p:nvPr/>
        </p:nvGraphicFramePr>
        <p:xfrm>
          <a:off x="800101" y="1304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{C4E1955B-C8F7-47F5-B4F1-6DAF71D21C07}</a:tableStyleId>
              </a:tblPr>
              <a:tblGrid>
                <a:gridCol w="3771900"/>
                <a:gridCol w="3771900"/>
              </a:tblGrid>
              <a:tr h="1612025"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1.</a:t>
                      </a:r>
                      <a: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Practice performing your song.</a:t>
                      </a:r>
                      <a:endParaRPr sz="2000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 anchor="ctr"/>
                </a:tc>
                <a:tc rowSpan="2"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Do, do, sol, sol, la, la, sol_</a:t>
                      </a:r>
                      <a:b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Fa, fa, mi, mi, re, re, do_</a:t>
                      </a:r>
                      <a:b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Sol, sol, fa, fa, mi, mi, re_</a:t>
                      </a:r>
                      <a:b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Sol, sol, fa, fa, mi, mi, re_</a:t>
                      </a:r>
                      <a:b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Do, do, sol, sol, la, la, sol_</a:t>
                      </a:r>
                      <a:b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en" sz="2000">
                          <a:solidFill>
                            <a:schemeClr val="dk1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Fa, fa, mi, mi, re, re, do_</a:t>
                      </a:r>
                      <a:endParaRPr b="1" sz="2000" u="none" cap="none" strike="noStrike">
                        <a:solidFill>
                          <a:schemeClr val="dk1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/>
                </a:tc>
              </a:tr>
              <a:tr h="2231950">
                <a:tc vMerge="1"/>
                <a:tc vMerge="1"/>
              </a:tr>
            </a:tbl>
          </a:graphicData>
        </a:graphic>
      </p:graphicFrame>
      <p:sp>
        <p:nvSpPr>
          <p:cNvPr id="252" name="Shape 252"/>
          <p:cNvSpPr txBox="1"/>
          <p:nvPr/>
        </p:nvSpPr>
        <p:spPr>
          <a:xfrm>
            <a:off x="546286" y="2433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                   Challenge 2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53" name="Shape 2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25208" y="1526439"/>
            <a:ext cx="3075792" cy="85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Shape 2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59" name="Shape 259"/>
          <p:cNvGraphicFramePr/>
          <p:nvPr/>
        </p:nvGraphicFramePr>
        <p:xfrm>
          <a:off x="800101" y="1304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{C4E1955B-C8F7-47F5-B4F1-6DAF71D21C07}</a:tableStyleId>
              </a:tblPr>
              <a:tblGrid>
                <a:gridCol w="2939625"/>
                <a:gridCol w="4604175"/>
              </a:tblGrid>
              <a:tr h="29838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2.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Can you identify the notes on a real sheet of music?</a:t>
                      </a:r>
                      <a:r>
                        <a:rPr lang="en" sz="24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endParaRPr sz="24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/>
                </a:tc>
              </a:tr>
              <a:tr h="18908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3.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Perform the song for the rest of the class/small group.</a:t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260" name="Shape 260"/>
          <p:cNvSpPr txBox="1"/>
          <p:nvPr/>
        </p:nvSpPr>
        <p:spPr>
          <a:xfrm>
            <a:off x="546286" y="2433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                   Challenge 2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61" name="Shape 2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8100" y="4683153"/>
            <a:ext cx="3841850" cy="1072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Shape 2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8100" y="1390102"/>
            <a:ext cx="3841850" cy="276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" name="Shape 2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Shape 268"/>
          <p:cNvSpPr txBox="1"/>
          <p:nvPr/>
        </p:nvSpPr>
        <p:spPr>
          <a:xfrm>
            <a:off x="622486" y="2433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Checks for understanding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9" name="Shape 269"/>
          <p:cNvSpPr txBox="1"/>
          <p:nvPr/>
        </p:nvSpPr>
        <p:spPr>
          <a:xfrm>
            <a:off x="412125" y="1935125"/>
            <a:ext cx="87054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1. What is the complete scale?</a:t>
            </a:r>
            <a:endParaRPr b="1" i="1"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914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AutoNum type="alphaUcPeriod"/>
            </a:pPr>
            <a:r>
              <a:rPr i="1"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to fa</a:t>
            </a:r>
            <a:endParaRPr i="1"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AutoNum type="alphaUcPeriod"/>
            </a:pPr>
            <a:r>
              <a:rPr i="1"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to do + 1</a:t>
            </a:r>
            <a:endParaRPr i="1"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0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AutoNum type="alphaUcPeriod"/>
            </a:pPr>
            <a:r>
              <a:rPr i="1"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do, re, mi</a:t>
            </a:r>
            <a:endParaRPr b="1" i="1"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2. </a:t>
            </a:r>
            <a:r>
              <a:rPr b="1" i="1" lang="en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are the inputs/outputs in your system (song)?</a:t>
            </a:r>
            <a:endParaRPr b="1" i="1"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1" marL="9144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AutoNum type="alphaUcPeriod"/>
            </a:pPr>
            <a:r>
              <a:rPr i="1" lang="en" sz="2000">
                <a:latin typeface="Helvetica Neue"/>
                <a:ea typeface="Helvetica Neue"/>
                <a:cs typeface="Helvetica Neue"/>
                <a:sym typeface="Helvetica Neue"/>
              </a:rPr>
              <a:t>The Key Press is both the input and output</a:t>
            </a:r>
            <a:endParaRPr i="1"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AutoNum type="alphaUcPeriod"/>
            </a:pPr>
            <a:r>
              <a:rPr i="1" lang="en" sz="2000">
                <a:latin typeface="Helvetica Neue"/>
                <a:ea typeface="Helvetica Neue"/>
                <a:cs typeface="Helvetica Neue"/>
                <a:sym typeface="Helvetica Neue"/>
              </a:rPr>
              <a:t>The Key Press is the input and the Sound Player is the output.</a:t>
            </a:r>
            <a:endParaRPr i="1"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556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AutoNum type="alphaUcPeriod"/>
            </a:pPr>
            <a:r>
              <a:rPr i="1" lang="en" sz="2000">
                <a:latin typeface="Helvetica Neue"/>
                <a:ea typeface="Helvetica Neue"/>
                <a:cs typeface="Helvetica Neue"/>
                <a:sym typeface="Helvetica Neue"/>
              </a:rPr>
              <a:t>The Sound Player is the input and the output.</a:t>
            </a:r>
            <a:endParaRPr b="1" i="1"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Shape 2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Shape 275"/>
          <p:cNvSpPr/>
          <p:nvPr/>
        </p:nvSpPr>
        <p:spPr>
          <a:xfrm>
            <a:off x="581983" y="1743550"/>
            <a:ext cx="8220300" cy="12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9250" lvl="0" marL="5143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Noto Sans Symbols"/>
              <a:buChar char="✓"/>
            </a:pPr>
            <a:r>
              <a:rPr b="1" lang="en" sz="2400">
                <a:latin typeface="Helvetica Neue"/>
                <a:ea typeface="Helvetica Neue"/>
                <a:cs typeface="Helvetica Neue"/>
                <a:sym typeface="Helvetica Neue"/>
              </a:rPr>
              <a:t>Today I learned….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Shape 276"/>
          <p:cNvSpPr txBox="1"/>
          <p:nvPr/>
        </p:nvSpPr>
        <p:spPr>
          <a:xfrm>
            <a:off x="546286" y="2433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0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                     </a:t>
            </a:r>
            <a:r>
              <a:rPr b="1" lang="en" sz="30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3000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Tidy Up/Exit Ticket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/>
        </p:nvSpPr>
        <p:spPr>
          <a:xfrm>
            <a:off x="0" y="-13447"/>
            <a:ext cx="9144000" cy="1144800"/>
          </a:xfrm>
          <a:prstGeom prst="rect">
            <a:avLst/>
          </a:prstGeom>
          <a:solidFill>
            <a:srgbClr val="08D0C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0"/>
              <a:buFont typeface="Arial"/>
              <a:buNone/>
            </a:pPr>
            <a:r>
              <a:rPr b="1" i="1" lang="en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you remember this song?</a:t>
            </a:r>
            <a:endParaRPr b="1" i="1" sz="4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690825" y="272400"/>
            <a:ext cx="7919700" cy="585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Sample song ideas</a:t>
            </a:r>
            <a:endParaRPr b="1"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Happy Birthday (free download) </a:t>
            </a:r>
            <a:r>
              <a:rPr lang="en" sz="2000" u="sng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/>
              </a:rPr>
              <a:t>http://www.beatdreamer.com/happy-birthday-song.html#player1?catid=0&amp;trackid=0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Twinkle, Twinkle Little Star (free download)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  <a:hlinkClick r:id="rId4"/>
              </a:rPr>
              <a:t>http://freekidsmusic.com/traditional-childrens-songs/twinkle-twinkle-little-star/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you are (Moana soundtrack) </a:t>
            </a:r>
            <a:endParaRPr sz="2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/>
              </a:rPr>
              <a:t>https://www.emp3m.co/mp3/moana-soundtrack.htm</a:t>
            </a:r>
            <a:r>
              <a:rPr b="1" lang="en" sz="2000" u="sng">
                <a:solidFill>
                  <a:srgbClr val="1155CC"/>
                </a:solidFill>
                <a:latin typeface="Helvetica Neue"/>
                <a:ea typeface="Helvetica Neue"/>
                <a:cs typeface="Helvetica Neue"/>
                <a:sym typeface="Helvetica Neue"/>
                <a:hlinkClick r:id="rId6"/>
              </a:rPr>
              <a:t>l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/>
        </p:nvSpPr>
        <p:spPr>
          <a:xfrm>
            <a:off x="0" y="0"/>
            <a:ext cx="9144000" cy="1144800"/>
          </a:xfrm>
          <a:prstGeom prst="rect">
            <a:avLst/>
          </a:prstGeom>
          <a:solidFill>
            <a:srgbClr val="08D0C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rPr b="1" lang="en" sz="40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Keywords</a:t>
            </a:r>
            <a:endParaRPr b="1" i="0" sz="4000" u="none" cap="none" strike="noStrike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8" name="Shape 168"/>
          <p:cNvSpPr txBox="1"/>
          <p:nvPr/>
        </p:nvSpPr>
        <p:spPr>
          <a:xfrm>
            <a:off x="634375" y="1620703"/>
            <a:ext cx="8228700" cy="1857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25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30200" lvl="0" marL="6286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Helvetica Neue"/>
              <a:buChar char="●"/>
            </a:pPr>
            <a:r>
              <a:rPr lang="en" sz="2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Notes</a:t>
            </a:r>
            <a:endParaRPr sz="25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30200" lvl="0" marL="6286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Helvetica Neue"/>
              <a:buChar char="●"/>
            </a:pPr>
            <a:r>
              <a:rPr lang="en" sz="2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Chord</a:t>
            </a:r>
            <a:endParaRPr sz="25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30200" lvl="0" marL="6286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Helvetica Neue"/>
              <a:buChar char="●"/>
            </a:pPr>
            <a:r>
              <a:rPr lang="en" sz="2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 Therapy</a:t>
            </a:r>
            <a:endParaRPr sz="25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30200" lvl="0" marL="6286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Helvetica Neue"/>
              <a:buChar char="●"/>
            </a:pPr>
            <a:r>
              <a:rPr lang="en" sz="2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Melody</a:t>
            </a:r>
            <a:endParaRPr sz="25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30200" lvl="0" marL="6286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Helvetica Neue"/>
              <a:buChar char="●"/>
            </a:pPr>
            <a:r>
              <a:rPr lang="en" sz="2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Sol</a:t>
            </a:r>
            <a:endParaRPr sz="25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30200" lvl="0" marL="6286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Helvetica Neue"/>
              <a:buChar char="●"/>
            </a:pPr>
            <a:r>
              <a:rPr lang="en" sz="2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</a:t>
            </a:r>
            <a:endParaRPr sz="25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t/>
            </a:r>
            <a:endParaRPr b="1" i="0" sz="2500" u="none" cap="none" strike="noStrike">
              <a:solidFill>
                <a:srgbClr val="86868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41575" y="1356725"/>
            <a:ext cx="8821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85725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i="1" lang="en" sz="25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Match or define keywords in your workbook</a:t>
            </a:r>
            <a:endParaRPr b="1" i="1" sz="25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Shape 1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Shape 175"/>
          <p:cNvSpPr txBox="1"/>
          <p:nvPr/>
        </p:nvSpPr>
        <p:spPr>
          <a:xfrm>
            <a:off x="622486" y="2433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Let’s Discuss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438600" y="1586700"/>
            <a:ext cx="8705400" cy="368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30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your workbook or with a partner, record, discuss, or share your favorite song and what memory you associate with it.</a:t>
            </a:r>
            <a:endParaRPr b="1" i="1" sz="30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1" sz="24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Shape 1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/>
          <p:nvPr/>
        </p:nvSpPr>
        <p:spPr>
          <a:xfrm>
            <a:off x="622486" y="3195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</a:t>
            </a: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orked Example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3" name="Shape 183"/>
          <p:cNvSpPr txBox="1"/>
          <p:nvPr/>
        </p:nvSpPr>
        <p:spPr>
          <a:xfrm>
            <a:off x="1143000" y="31540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58585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84" name="Shape 184"/>
          <p:cNvGraphicFramePr/>
          <p:nvPr/>
        </p:nvGraphicFramePr>
        <p:xfrm>
          <a:off x="800092" y="130411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{C4E1955B-C8F7-47F5-B4F1-6DAF71D21C07}</a:tableStyleId>
              </a:tblPr>
              <a:tblGrid>
                <a:gridCol w="3793225"/>
                <a:gridCol w="3750575"/>
              </a:tblGrid>
              <a:tr h="2189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1.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Drag three Key Press blocks onto the Workspace.</a:t>
                      </a:r>
                      <a:endParaRPr sz="2000"/>
                    </a:p>
                  </a:txBody>
                  <a:tcPr marT="58100" marB="58100" marR="58100" marL="581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/>
                </a:tc>
              </a:tr>
              <a:tr h="26786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2.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Drag three Sound Player blocks onto the Workspace.</a:t>
                      </a:r>
                      <a:endParaRPr sz="9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/>
                </a:tc>
              </a:tr>
            </a:tbl>
          </a:graphicData>
        </a:graphic>
      </p:graphicFrame>
      <p:grpSp>
        <p:nvGrpSpPr>
          <p:cNvPr id="185" name="Shape 185"/>
          <p:cNvGrpSpPr/>
          <p:nvPr/>
        </p:nvGrpSpPr>
        <p:grpSpPr>
          <a:xfrm>
            <a:off x="5662308" y="1460048"/>
            <a:ext cx="1554906" cy="1802001"/>
            <a:chOff x="691540" y="1211750"/>
            <a:chExt cx="1009810" cy="1167175"/>
          </a:xfrm>
        </p:grpSpPr>
        <p:pic>
          <p:nvPicPr>
            <p:cNvPr id="186" name="Shape 18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91540" y="1582250"/>
              <a:ext cx="1009810" cy="7966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7" name="Shape 187"/>
            <p:cNvSpPr txBox="1"/>
            <p:nvPr/>
          </p:nvSpPr>
          <p:spPr>
            <a:xfrm>
              <a:off x="691550" y="1211750"/>
              <a:ext cx="1009800" cy="37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00D1C5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Key Press</a:t>
              </a:r>
              <a:endParaRPr b="1" sz="2000">
                <a:solidFill>
                  <a:srgbClr val="00D1C5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188" name="Shape 188"/>
          <p:cNvGrpSpPr/>
          <p:nvPr/>
        </p:nvGrpSpPr>
        <p:grpSpPr>
          <a:xfrm>
            <a:off x="5172197" y="3651832"/>
            <a:ext cx="1946372" cy="1841223"/>
            <a:chOff x="587475" y="3119150"/>
            <a:chExt cx="1217700" cy="1167178"/>
          </a:xfrm>
        </p:grpSpPr>
        <p:pic>
          <p:nvPicPr>
            <p:cNvPr id="189" name="Shape 18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91425" y="3489660"/>
              <a:ext cx="1009800" cy="7966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0" name="Shape 190"/>
            <p:cNvSpPr txBox="1"/>
            <p:nvPr/>
          </p:nvSpPr>
          <p:spPr>
            <a:xfrm>
              <a:off x="587475" y="3119150"/>
              <a:ext cx="1217700" cy="370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000">
                  <a:solidFill>
                    <a:srgbClr val="00D1C5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Sound Player</a:t>
              </a:r>
              <a:endParaRPr b="1" sz="2000">
                <a:solidFill>
                  <a:srgbClr val="00D1C5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Shape 1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Shape 196"/>
          <p:cNvSpPr txBox="1"/>
          <p:nvPr/>
        </p:nvSpPr>
        <p:spPr>
          <a:xfrm>
            <a:off x="1143000" y="31540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58585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197" name="Shape 197"/>
          <p:cNvGraphicFramePr/>
          <p:nvPr/>
        </p:nvGraphicFramePr>
        <p:xfrm>
          <a:off x="800104" y="130411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{C4E1955B-C8F7-47F5-B4F1-6DAF71D21C07}</a:tableStyleId>
              </a:tblPr>
              <a:tblGrid>
                <a:gridCol w="3907050"/>
                <a:gridCol w="3636750"/>
              </a:tblGrid>
              <a:tr h="26230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</a:t>
                      </a:r>
                      <a:r>
                        <a:rPr b="1"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3</a:t>
                      </a: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.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Connect each Sound block to a Key Press.</a:t>
                      </a:r>
                      <a:endParaRPr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45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</a:t>
                      </a:r>
                      <a:r>
                        <a:rPr b="1"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</a:t>
                      </a: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.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Notice that Key Press has a dot above it, we will use these later as ‘keys’ to play the notes.</a:t>
                      </a:r>
                      <a:endParaRPr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98" name="Shape 198"/>
          <p:cNvSpPr txBox="1"/>
          <p:nvPr/>
        </p:nvSpPr>
        <p:spPr>
          <a:xfrm>
            <a:off x="622486" y="3195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Worked Example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99" name="Shape 19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0738" y="1729135"/>
            <a:ext cx="2699900" cy="170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Shape 2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21400" y="4129412"/>
            <a:ext cx="1710975" cy="17780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Shape 2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Shape 206"/>
          <p:cNvSpPr txBox="1"/>
          <p:nvPr/>
        </p:nvSpPr>
        <p:spPr>
          <a:xfrm>
            <a:off x="1143000" y="31540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58585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207" name="Shape 207"/>
          <p:cNvGraphicFramePr/>
          <p:nvPr/>
        </p:nvGraphicFramePr>
        <p:xfrm>
          <a:off x="800104" y="130411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{C4E1955B-C8F7-47F5-B4F1-6DAF71D21C07}</a:tableStyleId>
              </a:tblPr>
              <a:tblGrid>
                <a:gridCol w="3707325"/>
                <a:gridCol w="3836475"/>
              </a:tblGrid>
              <a:tr h="28990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</a:t>
                      </a:r>
                      <a:r>
                        <a:rPr b="1"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</a:t>
                      </a: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.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Open the Settings of the first (top) Sound Player and choose 'Notes' and 'Do'.</a:t>
                      </a:r>
                      <a:endParaRPr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690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6.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Repeat with the other Sound Player blocks choosing 'Re' and 'Mi'.</a:t>
                      </a:r>
                      <a:endParaRPr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08" name="Shape 208"/>
          <p:cNvSpPr txBox="1"/>
          <p:nvPr/>
        </p:nvSpPr>
        <p:spPr>
          <a:xfrm>
            <a:off x="622486" y="3195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Worked Example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09" name="Shape 2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2375" y="1541200"/>
            <a:ext cx="2984425" cy="218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Shape 21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22363" y="4626816"/>
            <a:ext cx="3116200" cy="1131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Shape 216"/>
          <p:cNvSpPr txBox="1"/>
          <p:nvPr/>
        </p:nvSpPr>
        <p:spPr>
          <a:xfrm>
            <a:off x="1143000" y="31540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58585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graphicFrame>
        <p:nvGraphicFramePr>
          <p:cNvPr id="217" name="Shape 217"/>
          <p:cNvGraphicFramePr/>
          <p:nvPr/>
        </p:nvGraphicFramePr>
        <p:xfrm>
          <a:off x="800104" y="130411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{C4E1955B-C8F7-47F5-B4F1-6DAF71D21C07}</a:tableStyleId>
              </a:tblPr>
              <a:tblGrid>
                <a:gridCol w="2775150"/>
                <a:gridCol w="4768650"/>
              </a:tblGrid>
              <a:tr h="48680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7.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Have a play with your three notes!</a:t>
                      </a:r>
                      <a:endParaRPr b="1" sz="20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58100" marB="58100" marR="58100" marL="5810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18" name="Shape 218"/>
          <p:cNvSpPr txBox="1"/>
          <p:nvPr/>
        </p:nvSpPr>
        <p:spPr>
          <a:xfrm>
            <a:off x="622486" y="3195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Worked Example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19" name="Shape 2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7525" y="2198297"/>
            <a:ext cx="3903475" cy="246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Shape 2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10963" cy="8588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5" name="Shape 225"/>
          <p:cNvGraphicFramePr/>
          <p:nvPr/>
        </p:nvGraphicFramePr>
        <p:xfrm>
          <a:off x="800126" y="1304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{C4E1955B-C8F7-47F5-B4F1-6DAF71D21C07}</a:tableStyleId>
              </a:tblPr>
              <a:tblGrid>
                <a:gridCol w="3771900"/>
                <a:gridCol w="3771900"/>
              </a:tblGrid>
              <a:tr h="1330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1.</a:t>
                      </a:r>
                      <a:r>
                        <a:rPr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Repeat steps 1 - 4 with 5 more Key Press and Player blocks.</a:t>
                      </a:r>
                      <a:endParaRPr sz="20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/>
                </a:tc>
              </a:tr>
              <a:tr h="18118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2.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Set the final Sound Player to 'Do + 1'.</a:t>
                      </a:r>
                      <a:endParaRPr sz="20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/>
                </a:tc>
              </a:tr>
              <a:tr h="17260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Step 3.</a:t>
                      </a:r>
                      <a:r>
                        <a:rPr lang="en" sz="2000" u="none" cap="none" strike="noStrike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lang="en" sz="20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Play each key to make sure you have the notes in the right order.</a:t>
                      </a:r>
                      <a:endParaRPr sz="20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 anchor="ctr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2000" u="none" cap="none" strike="noStrike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sp>
        <p:nvSpPr>
          <p:cNvPr id="226" name="Shape 226"/>
          <p:cNvSpPr txBox="1"/>
          <p:nvPr/>
        </p:nvSpPr>
        <p:spPr>
          <a:xfrm>
            <a:off x="546286" y="243363"/>
            <a:ext cx="8153400" cy="622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2475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Arial"/>
              <a:buNone/>
            </a:pPr>
            <a:r>
              <a:rPr b="1" lang="en" sz="4200">
                <a:solidFill>
                  <a:srgbClr val="08D0C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Challenge 1</a:t>
            </a:r>
            <a:endParaRPr b="1" i="0" sz="4200" u="none" cap="none" strike="noStrike">
              <a:solidFill>
                <a:srgbClr val="08D0C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27" name="Shape 2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9950" y="1633867"/>
            <a:ext cx="3446275" cy="92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Shape 2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9948" y="2932200"/>
            <a:ext cx="3446275" cy="1247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Shape 2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10113" y="4880867"/>
            <a:ext cx="3285939" cy="92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