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2" r:id="rId5"/>
    <p:sldMasterId id="2147483683" r:id="rId6"/>
    <p:sldMasterId id="214748368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Lst>
  <p:sldSz cy="6858000" cx="9144000"/>
  <p:notesSz cx="6858000" cy="9144000"/>
  <p:embeddedFontLst>
    <p:embeddedFont>
      <p:font typeface="Helvetica Neue"/>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797">
          <p15:clr>
            <a:srgbClr val="A4A3A4"/>
          </p15:clr>
        </p15:guide>
        <p15:guide id="2" pos="539">
          <p15:clr>
            <a:srgbClr val="A4A3A4"/>
          </p15:clr>
        </p15:guide>
        <p15:guide id="3" orient="horz" pos="4122">
          <p15:clr>
            <a:srgbClr val="A4A3A4"/>
          </p15:clr>
        </p15:guide>
        <p15:guide id="4" pos="514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953E3F9C-3F2C-427F-A674-58EC45091D5A}">
  <a:tblStyle styleId="{953E3F9C-3F2C-427F-A674-58EC45091D5A}" styleName="Table_0">
    <a:wholeTbl>
      <a:tcTxStyle b="off" i="off">
        <a:font>
          <a:latin typeface="Arial"/>
          <a:ea typeface="Arial"/>
          <a:cs typeface="Arial"/>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Arial"/>
          <a:ea typeface="Arial"/>
          <a:cs typeface="Arial"/>
        </a:font>
        <a:srgbClr val="FFFFFF"/>
      </a:tcTxStyle>
      <a:tcStyle>
        <a:fill>
          <a:solidFill>
            <a:srgbClr val="4F81BD"/>
          </a:solidFill>
        </a:fill>
      </a:tcStyle>
    </a:lastCol>
    <a:firstCol>
      <a:tcTxStyle b="on" i="off">
        <a:font>
          <a:latin typeface="Arial"/>
          <a:ea typeface="Arial"/>
          <a:cs typeface="Arial"/>
        </a:font>
        <a:srgbClr val="FFFFFF"/>
      </a:tcTxStyle>
      <a:tcStyle>
        <a:fill>
          <a:solidFill>
            <a:srgbClr val="4F81BD"/>
          </a:solidFill>
        </a:fill>
      </a:tcStyle>
    </a:firstCol>
    <a:lastRow>
      <a:tcTxStyle b="on" i="off">
        <a:font>
          <a:latin typeface="Arial"/>
          <a:ea typeface="Arial"/>
          <a:cs typeface="Arial"/>
        </a:font>
        <a:srgbClr val="FFFFFF"/>
      </a:tcTxStyle>
      <a:tcStyle>
        <a:tcBdr>
          <a:top>
            <a:ln cap="flat" cmpd="sng" w="38100">
              <a:solidFill>
                <a:srgbClr val="FFFFFF"/>
              </a:solidFill>
              <a:prstDash val="solid"/>
              <a:round/>
              <a:headEnd len="sm" w="sm" type="none"/>
              <a:tailEnd len="sm" w="sm" type="none"/>
            </a:ln>
          </a:top>
        </a:tcBdr>
        <a:fill>
          <a:solidFill>
            <a:srgbClr val="4F81BD"/>
          </a:solidFill>
        </a:fill>
      </a:tcStyle>
    </a:lastRow>
    <a:seCell>
      <a:tcTxStyle/>
    </a:seCell>
    <a:swCell>
      <a:tcTxStyle/>
    </a:swCell>
    <a:firstRow>
      <a:tcTxStyle b="on" i="off">
        <a:font>
          <a:latin typeface="Arial"/>
          <a:ea typeface="Arial"/>
          <a:cs typeface="Arial"/>
        </a:font>
        <a:srgbClr val="FFFFFF"/>
      </a:tcTxStyle>
      <a:tcStyle>
        <a:tcBdr>
          <a:bottom>
            <a:ln cap="flat" cmpd="sng" w="38100">
              <a:solidFill>
                <a:srgbClr val="FFFFFF"/>
              </a:solidFill>
              <a:prstDash val="solid"/>
              <a:round/>
              <a:headEnd len="sm" w="sm" type="none"/>
              <a:tailEnd len="sm" w="sm" type="none"/>
            </a:ln>
          </a:bottom>
        </a:tcBdr>
        <a:fill>
          <a:solidFill>
            <a:srgbClr val="4F81BD"/>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797" orient="horz"/>
        <p:guide pos="539"/>
        <p:guide pos="4122" orient="horz"/>
        <p:guide pos="5146"/>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1.xml"/><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slide" Target="slides/slide23.xml"/><Relationship Id="rId30" Type="http://schemas.openxmlformats.org/officeDocument/2006/relationships/slide" Target="slides/slide22.xml"/><Relationship Id="rId11" Type="http://schemas.openxmlformats.org/officeDocument/2006/relationships/slide" Target="slides/slide3.xml"/><Relationship Id="rId33" Type="http://schemas.openxmlformats.org/officeDocument/2006/relationships/font" Target="fonts/HelveticaNeue-regular.fntdata"/><Relationship Id="rId10" Type="http://schemas.openxmlformats.org/officeDocument/2006/relationships/slide" Target="slides/slide2.xml"/><Relationship Id="rId32" Type="http://schemas.openxmlformats.org/officeDocument/2006/relationships/slide" Target="slides/slide24.xml"/><Relationship Id="rId13" Type="http://schemas.openxmlformats.org/officeDocument/2006/relationships/slide" Target="slides/slide5.xml"/><Relationship Id="rId35" Type="http://schemas.openxmlformats.org/officeDocument/2006/relationships/font" Target="fonts/HelveticaNeue-italic.fntdata"/><Relationship Id="rId12" Type="http://schemas.openxmlformats.org/officeDocument/2006/relationships/slide" Target="slides/slide4.xml"/><Relationship Id="rId34" Type="http://schemas.openxmlformats.org/officeDocument/2006/relationships/font" Target="fonts/HelveticaNeue-bold.fntdata"/><Relationship Id="rId15" Type="http://schemas.openxmlformats.org/officeDocument/2006/relationships/slide" Target="slides/slide7.xml"/><Relationship Id="rId14" Type="http://schemas.openxmlformats.org/officeDocument/2006/relationships/slide" Target="slides/slide6.xml"/><Relationship Id="rId36" Type="http://schemas.openxmlformats.org/officeDocument/2006/relationships/font" Target="fonts/HelveticaNeue-bold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Shape 15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Shape 22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Shape 229"/>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Make SAM Labs systems that demonstrate Morse Code and conditions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 minutes</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7.</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Finally . were going to make one or another thing happen, depending on a condition. Let’s make the light blue with one press and red with two presses.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The 2 Compare blocks allow for two different outcomes, depending on the conditions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8.</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The Compare block containing a numeric variable is a favourite way in SAM Labs to make things happen, depending on the value. Watch the Counter and the Light carefully.</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if we press the Key Press once the light goes blue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if we press the Key Press twice the light goes red</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9.</a:t>
            </a:r>
            <a:r>
              <a:rPr i="1" lang="en" sz="1800">
                <a:latin typeface="Helvetica Neue"/>
                <a:ea typeface="Helvetica Neue"/>
                <a:cs typeface="Helvetica Neue"/>
                <a:sym typeface="Helvetica Neue"/>
              </a:rPr>
              <a:t> </a:t>
            </a:r>
            <a:r>
              <a:rPr lang="en" sz="1800">
                <a:solidFill>
                  <a:schemeClr val="dk1"/>
                </a:solidFill>
                <a:latin typeface="Helvetica Neue"/>
                <a:ea typeface="Helvetica Neue"/>
                <a:cs typeface="Helvetica Neue"/>
                <a:sym typeface="Helvetica Neue"/>
              </a:rPr>
              <a:t>This example resets the Counter after '3' but students should be encouraged to remember to set theirs to '&gt;2' in this case.</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lang="en" sz="1800">
                <a:solidFill>
                  <a:schemeClr val="dk1"/>
                </a:solidFill>
                <a:latin typeface="Helvetica Neue"/>
                <a:ea typeface="Helvetica Neue"/>
                <a:cs typeface="Helvetica Neue"/>
                <a:sym typeface="Helvetica Neue"/>
              </a:rPr>
              <a:t>In all cases, the important word is 'if'. 'if' statements are very powerful ways of writing programs and, as in this case can be extended to:</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lang="en" sz="1800">
                <a:solidFill>
                  <a:schemeClr val="dk1"/>
                </a:solidFill>
                <a:latin typeface="Helvetica Neue"/>
                <a:ea typeface="Helvetica Neue"/>
                <a:cs typeface="Helvetica Neue"/>
                <a:sym typeface="Helvetica Neue"/>
              </a:rPr>
              <a:t>If the value is 1, then make the light blue, else (ie if not) make it red, else (ie if neither), reset the Counter.</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lang="en" sz="1800">
                <a:solidFill>
                  <a:schemeClr val="dk1"/>
                </a:solidFill>
                <a:latin typeface="Helvetica Neue"/>
                <a:ea typeface="Helvetica Neue"/>
                <a:cs typeface="Helvetica Neue"/>
                <a:sym typeface="Helvetica Neue"/>
              </a:rPr>
              <a:t>Relate this to their work on Scratch, Python or whatever coding language they are using in Computing. How would this be written in those languages?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Shape 23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Make SAM Labs systems that demonstrate Morse Code and conditions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 minutes</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7.</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Finally . were going to make one or another thing happen, depending on a condition. Let’s make the light blue with one press and red with two presses.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The 2 Compare blocks allow for two different outcomes, depending on the conditions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8.</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The Compare block containing a numeric variable is a favourite way in SAM Labs to make things happen, depending on the value. Watch the Counter and the Light carefully.</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if we press the Key Press once the light goes blue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if we press the Key Press twice the light goes red</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9.</a:t>
            </a:r>
            <a:r>
              <a:rPr i="1" lang="en" sz="1800">
                <a:latin typeface="Helvetica Neue"/>
                <a:ea typeface="Helvetica Neue"/>
                <a:cs typeface="Helvetica Neue"/>
                <a:sym typeface="Helvetica Neue"/>
              </a:rPr>
              <a:t> </a:t>
            </a:r>
            <a:r>
              <a:rPr lang="en" sz="1800">
                <a:solidFill>
                  <a:schemeClr val="dk1"/>
                </a:solidFill>
                <a:latin typeface="Helvetica Neue"/>
                <a:ea typeface="Helvetica Neue"/>
                <a:cs typeface="Helvetica Neue"/>
                <a:sym typeface="Helvetica Neue"/>
              </a:rPr>
              <a:t>This example resets the Counter after '3' but students should be encouraged to remember to set theirs to '&gt;2' in this case.</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lang="en" sz="1800">
                <a:solidFill>
                  <a:schemeClr val="dk1"/>
                </a:solidFill>
                <a:latin typeface="Helvetica Neue"/>
                <a:ea typeface="Helvetica Neue"/>
                <a:cs typeface="Helvetica Neue"/>
                <a:sym typeface="Helvetica Neue"/>
              </a:rPr>
              <a:t>In all cases, the important word is 'if'. 'if' statements are very powerful ways of writing programs and, as in this case can be extended to:</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lang="en" sz="1800">
                <a:solidFill>
                  <a:schemeClr val="dk1"/>
                </a:solidFill>
                <a:latin typeface="Helvetica Neue"/>
                <a:ea typeface="Helvetica Neue"/>
                <a:cs typeface="Helvetica Neue"/>
                <a:sym typeface="Helvetica Neue"/>
              </a:rPr>
              <a:t>If the value is 1, then make the light blue, else (ie if not) make it red, else (ie if neither), reset the Counter.</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lang="en" sz="1800">
                <a:solidFill>
                  <a:schemeClr val="dk1"/>
                </a:solidFill>
                <a:latin typeface="Helvetica Neue"/>
                <a:ea typeface="Helvetica Neue"/>
                <a:cs typeface="Helvetica Neue"/>
                <a:sym typeface="Helvetica Neue"/>
              </a:rPr>
              <a:t>Relate this to their work on Scratch, Python or whatever coding language they are using in Computing. How would this be written in those languages?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Shape 247"/>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Make SAM Labs systems that demonstrate Morse Code and conditions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 minutes</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7.</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Finally . were going to make one or another thing happen, depending on a condition. Let’s make the light blue with one press and red with two presses.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The 2 Compare blocks allow for two different outcomes, depending on the conditions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8.</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The Compare block containing a numeric variable is a favourite way in SAM Labs to make things happen, depending on the value. Watch the Counter and the Light carefully.</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if we press the Key Press once the light goes blue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if we press the Key Press twice the light goes red</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9.</a:t>
            </a:r>
            <a:r>
              <a:rPr i="1" lang="en" sz="1800">
                <a:latin typeface="Helvetica Neue"/>
                <a:ea typeface="Helvetica Neue"/>
                <a:cs typeface="Helvetica Neue"/>
                <a:sym typeface="Helvetica Neue"/>
              </a:rPr>
              <a:t> </a:t>
            </a:r>
            <a:r>
              <a:rPr lang="en" sz="1800">
                <a:solidFill>
                  <a:schemeClr val="dk1"/>
                </a:solidFill>
                <a:latin typeface="Helvetica Neue"/>
                <a:ea typeface="Helvetica Neue"/>
                <a:cs typeface="Helvetica Neue"/>
                <a:sym typeface="Helvetica Neue"/>
              </a:rPr>
              <a:t>This example resets the Counter after '3' but students should be encouraged to remember to set theirs to '&gt;2' in this case.</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lang="en" sz="1800">
                <a:solidFill>
                  <a:schemeClr val="dk1"/>
                </a:solidFill>
                <a:latin typeface="Helvetica Neue"/>
                <a:ea typeface="Helvetica Neue"/>
                <a:cs typeface="Helvetica Neue"/>
                <a:sym typeface="Helvetica Neue"/>
              </a:rPr>
              <a:t>In all cases, the important word is 'if'. 'if' statements are very powerful ways of writing programs and, as in this case can be extended to:</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lang="en" sz="1800">
                <a:solidFill>
                  <a:schemeClr val="dk1"/>
                </a:solidFill>
                <a:latin typeface="Helvetica Neue"/>
                <a:ea typeface="Helvetica Neue"/>
                <a:cs typeface="Helvetica Neue"/>
                <a:sym typeface="Helvetica Neue"/>
              </a:rPr>
              <a:t>If the value is 1, then make the light blue, else (ie if not) make it red, else (ie if neither), reset the Counter.</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lang="en" sz="1800">
                <a:solidFill>
                  <a:schemeClr val="dk1"/>
                </a:solidFill>
                <a:latin typeface="Helvetica Neue"/>
                <a:ea typeface="Helvetica Neue"/>
                <a:cs typeface="Helvetica Neue"/>
                <a:sym typeface="Helvetica Neue"/>
              </a:rPr>
              <a:t>Relate this to their work on Scratch, Python or whatever coding language they are using in Computing. How would this be written in those languages?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Shape 25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Shape 255"/>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Shape 26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Shape 26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Challenge 1 -</a:t>
            </a:r>
            <a:r>
              <a:rPr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Make a working resettable Morse code alert system that signals OK with a green light, SOS in Morse with an amber light and flashes red if things get really serious!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a:t>
            </a:r>
            <a:r>
              <a:rPr lang="en" sz="1800">
                <a:solidFill>
                  <a:schemeClr val="dk1"/>
                </a:solidFill>
                <a:latin typeface="Helvetica Neue"/>
                <a:ea typeface="Helvetica Neue"/>
                <a:cs typeface="Helvetica Neue"/>
                <a:sym typeface="Helvetica Neue"/>
              </a:rPr>
              <a:t>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latin typeface="Helvetica Neue"/>
                <a:ea typeface="Helvetica Neue"/>
                <a:cs typeface="Helvetica Neue"/>
                <a:sym typeface="Helvetica Neue"/>
              </a:rPr>
              <a:t>T says... </a:t>
            </a:r>
            <a:r>
              <a:rPr i="1" lang="en" sz="1800">
                <a:solidFill>
                  <a:schemeClr val="dk1"/>
                </a:solidFill>
                <a:latin typeface="Helvetica Neue"/>
                <a:ea typeface="Helvetica Neue"/>
                <a:cs typeface="Helvetica Neue"/>
                <a:sym typeface="Helvetica Neue"/>
              </a:rPr>
              <a:t>This is to provide two separate inputs to the AND gate.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ready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use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2: </a:t>
            </a:r>
            <a:r>
              <a:rPr lang="en" sz="1800">
                <a:solidFill>
                  <a:schemeClr val="dk1"/>
                </a:solidFill>
                <a:latin typeface="Helvetica Neue"/>
                <a:ea typeface="Helvetica Neue"/>
                <a:cs typeface="Helvetica Neue"/>
                <a:sym typeface="Helvetica Neue"/>
              </a:rPr>
              <a:t>The Counter will contain a numeric variable. We can use this changing value to make different things happen.</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Shape 27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Shape 27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Challenge 1 -</a:t>
            </a:r>
            <a:r>
              <a:rPr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Make a working resettable Morse code alert system that signals OK with a green light, SOS in Morse with an amber light and flashes red if things get really serious!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latin typeface="Helvetica Neue"/>
                <a:ea typeface="Helvetica Neue"/>
                <a:cs typeface="Helvetica Neue"/>
                <a:sym typeface="Helvetica Neue"/>
              </a:rPr>
              <a:t>T says... </a:t>
            </a:r>
            <a:r>
              <a:rPr i="1" lang="en" sz="1800">
                <a:solidFill>
                  <a:schemeClr val="dk1"/>
                </a:solidFill>
                <a:latin typeface="Helvetica Neue"/>
                <a:ea typeface="Helvetica Neue"/>
                <a:cs typeface="Helvetica Neue"/>
                <a:sym typeface="Helvetica Neue"/>
              </a:rPr>
              <a:t>This is to provide two separate inputs to the AND gate.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ready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use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2: </a:t>
            </a:r>
            <a:r>
              <a:rPr lang="en" sz="1800">
                <a:solidFill>
                  <a:schemeClr val="dk1"/>
                </a:solidFill>
                <a:latin typeface="Helvetica Neue"/>
                <a:ea typeface="Helvetica Neue"/>
                <a:cs typeface="Helvetica Neue"/>
                <a:sym typeface="Helvetica Neue"/>
              </a:rPr>
              <a:t>The Counter will contain a numeric variable. We can use this changing value to make different things happen.</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Shape 28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Shape 28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Challenge 1 -</a:t>
            </a:r>
            <a:r>
              <a:rPr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Make a working resettable Morse code alert system that signals OK with a green light, SOS in Morse with an amber light and flashes red if things get really serious!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latin typeface="Helvetica Neue"/>
                <a:ea typeface="Helvetica Neue"/>
                <a:cs typeface="Helvetica Neue"/>
                <a:sym typeface="Helvetica Neue"/>
              </a:rPr>
              <a:t>T says... </a:t>
            </a:r>
            <a:r>
              <a:rPr i="1" lang="en" sz="1800">
                <a:solidFill>
                  <a:schemeClr val="dk1"/>
                </a:solidFill>
                <a:latin typeface="Helvetica Neue"/>
                <a:ea typeface="Helvetica Neue"/>
                <a:cs typeface="Helvetica Neue"/>
                <a:sym typeface="Helvetica Neue"/>
              </a:rPr>
              <a:t>This is to provide two separate inputs to the AND gate.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ready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use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2: </a:t>
            </a:r>
            <a:r>
              <a:rPr lang="en" sz="1800">
                <a:solidFill>
                  <a:schemeClr val="dk1"/>
                </a:solidFill>
                <a:latin typeface="Helvetica Neue"/>
                <a:ea typeface="Helvetica Neue"/>
                <a:cs typeface="Helvetica Neue"/>
                <a:sym typeface="Helvetica Neue"/>
              </a:rPr>
              <a:t>The Counter will contain a numeric variable. We can use this changing value to make different things happen.</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Shape 29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Shape 29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Challenge 1 -</a:t>
            </a:r>
            <a:r>
              <a:rPr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Make a working resettable Morse code alert system that signals OK with a green light, SOS in Morse with an amber light and flashes red if things get really serious!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latin typeface="Helvetica Neue"/>
                <a:ea typeface="Helvetica Neue"/>
                <a:cs typeface="Helvetica Neue"/>
                <a:sym typeface="Helvetica Neue"/>
              </a:rPr>
              <a:t>T says... </a:t>
            </a:r>
            <a:r>
              <a:rPr i="1" lang="en" sz="1800">
                <a:solidFill>
                  <a:schemeClr val="dk1"/>
                </a:solidFill>
                <a:latin typeface="Helvetica Neue"/>
                <a:ea typeface="Helvetica Neue"/>
                <a:cs typeface="Helvetica Neue"/>
                <a:sym typeface="Helvetica Neue"/>
              </a:rPr>
              <a:t>This is to provide two separate inputs to the AND gate.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ready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use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2: </a:t>
            </a:r>
            <a:r>
              <a:rPr lang="en" sz="1800">
                <a:solidFill>
                  <a:schemeClr val="dk1"/>
                </a:solidFill>
                <a:latin typeface="Helvetica Neue"/>
                <a:ea typeface="Helvetica Neue"/>
                <a:cs typeface="Helvetica Neue"/>
                <a:sym typeface="Helvetica Neue"/>
              </a:rPr>
              <a:t>The Counter will contain a numeric variable. We can use this changing value to make different things happen.</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Shape 30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1" name="Shape 301"/>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Challenge 1 -</a:t>
            </a:r>
            <a:r>
              <a:rPr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Make a working resettable Morse code alert system that signals OK with a green light, SOS in Morse with an amber light and flashes red if things get really serious!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latin typeface="Helvetica Neue"/>
                <a:ea typeface="Helvetica Neue"/>
                <a:cs typeface="Helvetica Neue"/>
                <a:sym typeface="Helvetica Neue"/>
              </a:rPr>
              <a:t>T says... </a:t>
            </a:r>
            <a:r>
              <a:rPr i="1" lang="en" sz="1800">
                <a:solidFill>
                  <a:schemeClr val="dk1"/>
                </a:solidFill>
                <a:latin typeface="Helvetica Neue"/>
                <a:ea typeface="Helvetica Neue"/>
                <a:cs typeface="Helvetica Neue"/>
                <a:sym typeface="Helvetica Neue"/>
              </a:rPr>
              <a:t>This is to provide two separate inputs to the AND gate.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ready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One to use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2: </a:t>
            </a:r>
            <a:r>
              <a:rPr lang="en" sz="1800">
                <a:solidFill>
                  <a:schemeClr val="dk1"/>
                </a:solidFill>
                <a:latin typeface="Helvetica Neue"/>
                <a:ea typeface="Helvetica Neue"/>
                <a:cs typeface="Helvetica Neue"/>
                <a:sym typeface="Helvetica Neue"/>
              </a:rPr>
              <a:t>The Counter will contain a numeric variable. We can use this changing value to make different things happen.</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Shape 30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Shape 310"/>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Warm-Up</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10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Objective: </a:t>
            </a:r>
            <a:r>
              <a:rPr lang="en" sz="1800">
                <a:solidFill>
                  <a:schemeClr val="dk1"/>
                </a:solidFill>
              </a:rPr>
              <a:t>Students explore the process of decision-making based on conditions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Procedures: </a:t>
            </a:r>
            <a:r>
              <a:rPr lang="en" sz="1800">
                <a:solidFill>
                  <a:schemeClr val="dk1"/>
                </a:solidFill>
                <a:latin typeface="Helvetica Neue"/>
                <a:ea typeface="Helvetica Neue"/>
                <a:cs typeface="Helvetica Neue"/>
                <a:sym typeface="Helvetica Neue"/>
              </a:rPr>
              <a:t> </a:t>
            </a:r>
            <a:r>
              <a:rPr lang="en" sz="1800">
                <a:solidFill>
                  <a:schemeClr val="dk1"/>
                </a:solidFill>
              </a:rPr>
              <a:t>Teachers asks the students to take a look at each pictures. </a:t>
            </a:r>
            <a:r>
              <a:rPr i="1" lang="en" sz="1800">
                <a:solidFill>
                  <a:schemeClr val="dk1"/>
                </a:solidFill>
              </a:rPr>
              <a:t>How many choices do you make each day? Each week? How many of these choice are based on </a:t>
            </a:r>
            <a:r>
              <a:rPr b="1" i="1" lang="en" sz="1800">
                <a:solidFill>
                  <a:schemeClr val="dk1"/>
                </a:solidFill>
              </a:rPr>
              <a:t>conditions</a:t>
            </a:r>
            <a:r>
              <a:rPr i="1" lang="en" sz="1800">
                <a:solidFill>
                  <a:schemeClr val="dk1"/>
                </a:solidFill>
              </a:rPr>
              <a:t>? What are the choices here? </a:t>
            </a:r>
            <a:endParaRPr i="0" sz="1800" u="none" cap="none" strike="noStrike">
              <a:solidFill>
                <a:srgbClr val="000000"/>
              </a:solidFill>
              <a:latin typeface="Helvetica Neue"/>
              <a:ea typeface="Helvetica Neue"/>
              <a:cs typeface="Helvetica Neue"/>
              <a:sym typeface="Helvetica Neue"/>
            </a:endParaRPr>
          </a:p>
        </p:txBody>
      </p:sp>
      <p:sp>
        <p:nvSpPr>
          <p:cNvPr id="159" name="Shape 15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Shape 31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Shape 317"/>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1 - Debug it</a:t>
            </a:r>
            <a:r>
              <a:rPr lang="en" sz="1800">
                <a:solidFill>
                  <a:schemeClr val="dk1"/>
                </a:solidFill>
                <a:latin typeface="Helvetica Neue"/>
                <a:ea typeface="Helvetica Neue"/>
                <a:cs typeface="Helvetica Neue"/>
                <a:sym typeface="Helvetica Neue"/>
              </a:rPr>
              <a:t>: Enable students to identify, work through and overcome difficulties and misconceptions.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Like many blocks, the Morse block has hidden Settings under the gear icon.</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Listening to or watching Morse is difficult especially at high speed. Encourage students to experiment with different speeds so the that the message is very clear.</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3.</a:t>
            </a:r>
            <a:r>
              <a:rPr i="1" lang="en" sz="1800">
                <a:solidFill>
                  <a:schemeClr val="dk1"/>
                </a:solidFill>
                <a:latin typeface="Helvetica Neue"/>
                <a:ea typeface="Helvetica Neue"/>
                <a:cs typeface="Helvetica Neue"/>
                <a:sym typeface="Helvetica Neue"/>
              </a:rPr>
              <a:t> Students should choose a speed that anyone can understand.</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i="1"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Shape 32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7" name="Shape 327"/>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Challenge 2 -</a:t>
            </a:r>
            <a:r>
              <a:rPr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Improve to allow a light sensor to be incorporated into the system as an input and allow  this second input of either the light sensor or the Key Press to activate the system once it is  switched on with the Toggle.</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10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a:t>
            </a:r>
            <a:r>
              <a:rPr i="1" lang="en" sz="1800">
                <a:latin typeface="Helvetica Neue"/>
                <a:ea typeface="Helvetica Neue"/>
                <a:cs typeface="Helvetica Neue"/>
                <a:sym typeface="Helvetica Neue"/>
              </a:rPr>
              <a:t>The OR gate will send True if either input is True.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Now,  if either the Light Sensor or the Key Press is activated then the OR block will send True to the AND gate.</a:t>
            </a:r>
            <a:endParaRPr b="1"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This system integrates:</a:t>
            </a:r>
            <a:endParaRPr i="1"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i="1" lang="en" sz="1800">
                <a:solidFill>
                  <a:schemeClr val="dk1"/>
                </a:solidFill>
                <a:latin typeface="Helvetica Neue"/>
                <a:ea typeface="Helvetica Neue"/>
                <a:cs typeface="Helvetica Neue"/>
                <a:sym typeface="Helvetica Neue"/>
              </a:rPr>
              <a:t>AND gates</a:t>
            </a:r>
            <a:endParaRPr i="1"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i="1" lang="en" sz="1800">
                <a:solidFill>
                  <a:schemeClr val="dk1"/>
                </a:solidFill>
                <a:latin typeface="Helvetica Neue"/>
                <a:ea typeface="Helvetica Neue"/>
                <a:cs typeface="Helvetica Neue"/>
                <a:sym typeface="Helvetica Neue"/>
              </a:rPr>
              <a:t>OR gates</a:t>
            </a:r>
            <a:endParaRPr i="1"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i="1" lang="en" sz="1800">
                <a:solidFill>
                  <a:schemeClr val="dk1"/>
                </a:solidFill>
                <a:latin typeface="Helvetica Neue"/>
                <a:ea typeface="Helvetica Neue"/>
                <a:cs typeface="Helvetica Neue"/>
                <a:sym typeface="Helvetica Neue"/>
              </a:rPr>
              <a:t>Conditional statements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To send an automated Morse message once activated and when either the Key Press or Sensor is activated.</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4" name="Shape 334"/>
        <p:cNvGrpSpPr/>
        <p:nvPr/>
      </p:nvGrpSpPr>
      <p:grpSpPr>
        <a:xfrm>
          <a:off x="0" y="0"/>
          <a:ext cx="0" cy="0"/>
          <a:chOff x="0" y="0"/>
          <a:chExt cx="0" cy="0"/>
        </a:xfrm>
      </p:grpSpPr>
      <p:sp>
        <p:nvSpPr>
          <p:cNvPr id="335" name="Shape 3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6" name="Shape 336"/>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Challenge 2 -</a:t>
            </a:r>
            <a:r>
              <a:rPr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Improve to allow a light sensor to be incorporated into the system as an input and allow  this second input of either the light sensor or the Key Press to activate the system once it is  switched on with the Toggle.</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10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The OR gate will send True if either input is True.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Now,  if either the Light Sensor or the Key Press is activated then the OR block will send True to the AND gate.</a:t>
            </a:r>
            <a:endParaRPr b="1"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This system integrates:</a:t>
            </a:r>
            <a:endParaRPr i="1"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i="1" lang="en" sz="1800">
                <a:solidFill>
                  <a:schemeClr val="dk1"/>
                </a:solidFill>
                <a:latin typeface="Helvetica Neue"/>
                <a:ea typeface="Helvetica Neue"/>
                <a:cs typeface="Helvetica Neue"/>
                <a:sym typeface="Helvetica Neue"/>
              </a:rPr>
              <a:t>AND gates</a:t>
            </a:r>
            <a:endParaRPr i="1"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i="1" lang="en" sz="1800">
                <a:solidFill>
                  <a:schemeClr val="dk1"/>
                </a:solidFill>
                <a:latin typeface="Helvetica Neue"/>
                <a:ea typeface="Helvetica Neue"/>
                <a:cs typeface="Helvetica Neue"/>
                <a:sym typeface="Helvetica Neue"/>
              </a:rPr>
              <a:t>OR gates</a:t>
            </a:r>
            <a:endParaRPr i="1"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chemeClr val="dk1"/>
              </a:buClr>
              <a:buSzPts val="1800"/>
              <a:buFont typeface="Helvetica Neue"/>
              <a:buChar char="●"/>
            </a:pPr>
            <a:r>
              <a:rPr i="1" lang="en" sz="1800">
                <a:solidFill>
                  <a:schemeClr val="dk1"/>
                </a:solidFill>
                <a:latin typeface="Helvetica Neue"/>
                <a:ea typeface="Helvetica Neue"/>
                <a:cs typeface="Helvetica Neue"/>
                <a:sym typeface="Helvetica Neue"/>
              </a:rPr>
              <a:t>Conditional statements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To send an automated Morse message once activated and when either the Key Press or Sensor is activated.</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Shape 34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4" name="Shape 344"/>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Shape 35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1" name="Shape 351"/>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Tidy Up/Exit Ticket: </a:t>
            </a:r>
            <a:r>
              <a:rPr lang="en" sz="1800">
                <a:solidFill>
                  <a:schemeClr val="dk1"/>
                </a:solidFill>
                <a:latin typeface="Helvetica Neue"/>
                <a:ea typeface="Helvetica Neue"/>
                <a:cs typeface="Helvetica Neue"/>
                <a:sym typeface="Helvetica Neue"/>
              </a:rPr>
              <a:t>Reinforcing the learning objectives of the lesson, students can reflect on key takeaways by completing and submitting an ‘exit ticket’.</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Warm-Up</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10</a:t>
            </a:r>
            <a:r>
              <a:rPr lang="en" sz="1800">
                <a:solidFill>
                  <a:schemeClr val="dk1"/>
                </a:solidFill>
                <a:latin typeface="Helvetica Neue"/>
                <a:ea typeface="Helvetica Neue"/>
                <a:cs typeface="Helvetica Neue"/>
                <a:sym typeface="Helvetica Neue"/>
              </a:rPr>
              <a:t>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Objective: </a:t>
            </a:r>
            <a:r>
              <a:rPr lang="en" sz="1800">
                <a:solidFill>
                  <a:schemeClr val="dk1"/>
                </a:solidFill>
              </a:rPr>
              <a:t>Students explore the process of decision-making based on conditions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Procedures: </a:t>
            </a:r>
            <a:r>
              <a:rPr lang="en" sz="1800">
                <a:solidFill>
                  <a:schemeClr val="dk1"/>
                </a:solidFill>
                <a:latin typeface="Helvetica Neue"/>
                <a:ea typeface="Helvetica Neue"/>
                <a:cs typeface="Helvetica Neue"/>
                <a:sym typeface="Helvetica Neue"/>
              </a:rPr>
              <a:t> </a:t>
            </a:r>
            <a:r>
              <a:rPr lang="en" sz="1800">
                <a:solidFill>
                  <a:schemeClr val="dk1"/>
                </a:solidFill>
              </a:rPr>
              <a:t>Teachers asks the students to take a look at each pictures. </a:t>
            </a:r>
            <a:r>
              <a:rPr i="1" lang="en" sz="1800">
                <a:solidFill>
                  <a:schemeClr val="dk1"/>
                </a:solidFill>
              </a:rPr>
              <a:t>How many choices do you make each day? Each week? How many of these choice are based on </a:t>
            </a:r>
            <a:r>
              <a:rPr b="1" i="1" lang="en" sz="1800">
                <a:solidFill>
                  <a:schemeClr val="dk1"/>
                </a:solidFill>
              </a:rPr>
              <a:t>conditions</a:t>
            </a:r>
            <a:r>
              <a:rPr i="1" lang="en" sz="1800">
                <a:solidFill>
                  <a:schemeClr val="dk1"/>
                </a:solidFill>
              </a:rPr>
              <a:t>? What are the choices here? </a:t>
            </a:r>
            <a:endParaRPr i="0" sz="1800" u="none" cap="none" strike="noStrike">
              <a:solidFill>
                <a:srgbClr val="000000"/>
              </a:solidFill>
              <a:latin typeface="Helvetica Neue"/>
              <a:ea typeface="Helvetica Neue"/>
              <a:cs typeface="Helvetica Neue"/>
              <a:sym typeface="Helvetica Neue"/>
            </a:endParaRPr>
          </a:p>
        </p:txBody>
      </p:sp>
      <p:sp>
        <p:nvSpPr>
          <p:cNvPr id="166" name="Shape 16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Shape 17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Shape 17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Mini-lesson</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Time:</a:t>
            </a:r>
            <a:r>
              <a:rPr lang="en" sz="1800">
                <a:solidFill>
                  <a:schemeClr val="dk1"/>
                </a:solidFill>
                <a:latin typeface="Helvetica Neue"/>
                <a:ea typeface="Helvetica Neue"/>
                <a:cs typeface="Helvetica Neue"/>
                <a:sym typeface="Helvetica Neue"/>
              </a:rPr>
              <a:t> 8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Objective: </a:t>
            </a:r>
            <a:r>
              <a:rPr lang="en" sz="1800">
                <a:solidFill>
                  <a:schemeClr val="dk1"/>
                </a:solidFill>
              </a:rPr>
              <a:t>Understand conditional </a:t>
            </a:r>
            <a:r>
              <a:rPr lang="en" sz="1800">
                <a:solidFill>
                  <a:schemeClr val="dk1"/>
                </a:solidFill>
              </a:rPr>
              <a:t>statements</a:t>
            </a:r>
            <a:r>
              <a:rPr lang="en" sz="1800">
                <a:solidFill>
                  <a:schemeClr val="dk1"/>
                </a:solidFill>
              </a:rPr>
              <a:t> combined with the boolean operator ‘AND’.</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Procedures: </a:t>
            </a:r>
            <a:r>
              <a:rPr lang="en" sz="1800">
                <a:solidFill>
                  <a:schemeClr val="dk1"/>
                </a:solidFill>
              </a:rPr>
              <a:t>Very often we make a decisions based on two (or more) conditions. The weather </a:t>
            </a:r>
            <a:r>
              <a:rPr b="1" lang="en" sz="1800">
                <a:solidFill>
                  <a:schemeClr val="dk1"/>
                </a:solidFill>
              </a:rPr>
              <a:t>and</a:t>
            </a:r>
            <a:r>
              <a:rPr lang="en" sz="1800">
                <a:solidFill>
                  <a:schemeClr val="dk1"/>
                </a:solidFill>
              </a:rPr>
              <a:t> the day or time of year affect our decisions. For example, we might think, ‘</a:t>
            </a:r>
            <a:r>
              <a:rPr i="1" lang="en" sz="1800">
                <a:solidFill>
                  <a:schemeClr val="dk1"/>
                </a:solidFill>
              </a:rPr>
              <a:t>If it’s a weekday </a:t>
            </a:r>
            <a:r>
              <a:rPr b="1" i="1" lang="en" sz="1800">
                <a:solidFill>
                  <a:schemeClr val="dk1"/>
                </a:solidFill>
              </a:rPr>
              <a:t>and</a:t>
            </a:r>
            <a:r>
              <a:rPr i="1" lang="en" sz="1800">
                <a:solidFill>
                  <a:schemeClr val="dk1"/>
                </a:solidFill>
              </a:rPr>
              <a:t> it’s cold, go to school wearing a thick coat’</a:t>
            </a:r>
            <a:r>
              <a:rPr lang="en" sz="1800">
                <a:solidFill>
                  <a:schemeClr val="dk1"/>
                </a:solidFill>
              </a:rPr>
              <a:t>.   </a:t>
            </a:r>
            <a:endParaRPr sz="1800">
              <a:solidFill>
                <a:schemeClr val="dk1"/>
              </a:solidFill>
            </a:endParaRPr>
          </a:p>
          <a:p>
            <a:pPr indent="0" lvl="0" marL="0" rtl="0">
              <a:lnSpc>
                <a:spcPct val="115000"/>
              </a:lnSpc>
              <a:spcBef>
                <a:spcPts val="0"/>
              </a:spcBef>
              <a:spcAft>
                <a:spcPts val="0"/>
              </a:spcAft>
              <a:buNone/>
            </a:pPr>
            <a:r>
              <a:t/>
            </a:r>
            <a:endParaRPr sz="1800">
              <a:solidFill>
                <a:schemeClr val="dk1"/>
              </a:solidFill>
            </a:endParaRPr>
          </a:p>
          <a:p>
            <a:pPr indent="0" lvl="0" marL="0" rtl="0">
              <a:lnSpc>
                <a:spcPct val="115000"/>
              </a:lnSpc>
              <a:spcBef>
                <a:spcPts val="0"/>
              </a:spcBef>
              <a:spcAft>
                <a:spcPts val="0"/>
              </a:spcAft>
              <a:buNone/>
            </a:pPr>
            <a:r>
              <a:rPr lang="en" sz="1800">
                <a:solidFill>
                  <a:schemeClr val="dk1"/>
                </a:solidFill>
              </a:rPr>
              <a:t>Look at this picture and see how many ‘decision-making sentences’ you can make from it:</a:t>
            </a:r>
            <a:endParaRPr sz="1800">
              <a:solidFill>
                <a:schemeClr val="dk1"/>
              </a:solidFill>
            </a:endParaRPr>
          </a:p>
          <a:p>
            <a:pPr indent="0" lvl="0" marL="0" rtl="0">
              <a:lnSpc>
                <a:spcPct val="115000"/>
              </a:lnSpc>
              <a:spcBef>
                <a:spcPts val="0"/>
              </a:spcBef>
              <a:spcAft>
                <a:spcPts val="0"/>
              </a:spcAft>
              <a:buNone/>
            </a:pPr>
            <a:r>
              <a:t/>
            </a:r>
            <a:endParaRPr sz="1800">
              <a:solidFill>
                <a:schemeClr val="dk1"/>
              </a:solidFill>
            </a:endParaRPr>
          </a:p>
          <a:p>
            <a:pPr indent="0" lvl="0" marL="0" rtl="0">
              <a:lnSpc>
                <a:spcPct val="115000"/>
              </a:lnSpc>
              <a:spcBef>
                <a:spcPts val="0"/>
              </a:spcBef>
              <a:spcAft>
                <a:spcPts val="0"/>
              </a:spcAft>
              <a:buNone/>
            </a:pPr>
            <a:r>
              <a:rPr i="1" lang="en" sz="1800">
                <a:solidFill>
                  <a:schemeClr val="dk1"/>
                </a:solidFill>
              </a:rPr>
              <a:t>Complex decisions like this take place all around us. An example is when a driver sees a red or green light. It goes something like this:</a:t>
            </a:r>
            <a:endParaRPr i="1" sz="1800">
              <a:solidFill>
                <a:schemeClr val="dk1"/>
              </a:solidFill>
            </a:endParaRPr>
          </a:p>
          <a:p>
            <a:pPr indent="0" lvl="0" marL="0" rtl="0">
              <a:lnSpc>
                <a:spcPct val="115000"/>
              </a:lnSpc>
              <a:spcBef>
                <a:spcPts val="0"/>
              </a:spcBef>
              <a:spcAft>
                <a:spcPts val="0"/>
              </a:spcAft>
              <a:buNone/>
            </a:pPr>
            <a:r>
              <a:t/>
            </a:r>
            <a:endParaRPr sz="1800">
              <a:solidFill>
                <a:schemeClr val="dk1"/>
              </a:solidFill>
            </a:endParaRPr>
          </a:p>
          <a:p>
            <a:pPr indent="-342900" lvl="0" marL="457200" rtl="0">
              <a:lnSpc>
                <a:spcPct val="115000"/>
              </a:lnSpc>
              <a:spcBef>
                <a:spcPts val="0"/>
              </a:spcBef>
              <a:spcAft>
                <a:spcPts val="0"/>
              </a:spcAft>
              <a:buClr>
                <a:schemeClr val="dk1"/>
              </a:buClr>
              <a:buSzPts val="1800"/>
              <a:buChar char="●"/>
            </a:pPr>
            <a:r>
              <a:rPr b="1" i="1" lang="en" sz="1800">
                <a:solidFill>
                  <a:schemeClr val="dk1"/>
                </a:solidFill>
              </a:rPr>
              <a:t>If</a:t>
            </a:r>
            <a:r>
              <a:rPr i="1" lang="en" sz="1800">
                <a:solidFill>
                  <a:schemeClr val="dk1"/>
                </a:solidFill>
              </a:rPr>
              <a:t> the light is green, then go.</a:t>
            </a:r>
            <a:endParaRPr i="1" sz="1800">
              <a:solidFill>
                <a:schemeClr val="dk1"/>
              </a:solidFill>
            </a:endParaRPr>
          </a:p>
          <a:p>
            <a:pPr indent="-342900" lvl="0" marL="457200" rtl="0">
              <a:lnSpc>
                <a:spcPct val="115000"/>
              </a:lnSpc>
              <a:spcBef>
                <a:spcPts val="0"/>
              </a:spcBef>
              <a:spcAft>
                <a:spcPts val="0"/>
              </a:spcAft>
              <a:buClr>
                <a:schemeClr val="dk1"/>
              </a:buClr>
              <a:buSzPts val="1800"/>
              <a:buChar char="●"/>
            </a:pPr>
            <a:r>
              <a:rPr b="1" i="1" lang="en" sz="1800">
                <a:solidFill>
                  <a:schemeClr val="dk1"/>
                </a:solidFill>
              </a:rPr>
              <a:t>If</a:t>
            </a:r>
            <a:r>
              <a:rPr i="1" lang="en" sz="1800">
                <a:solidFill>
                  <a:schemeClr val="dk1"/>
                </a:solidFill>
              </a:rPr>
              <a:t> the light is red stop </a:t>
            </a:r>
            <a:r>
              <a:rPr b="1" i="1" lang="en" sz="1800">
                <a:solidFill>
                  <a:schemeClr val="dk1"/>
                </a:solidFill>
              </a:rPr>
              <a:t>and</a:t>
            </a:r>
            <a:r>
              <a:rPr i="1" lang="en" sz="1800">
                <a:solidFill>
                  <a:schemeClr val="dk1"/>
                </a:solidFill>
              </a:rPr>
              <a:t> there is traffic coming from the left, don’t move</a:t>
            </a:r>
            <a:endParaRPr i="1" sz="1800">
              <a:solidFill>
                <a:schemeClr val="dk1"/>
              </a:solidFill>
            </a:endParaRPr>
          </a:p>
          <a:p>
            <a:pPr indent="-342900" lvl="0" marL="457200" rtl="0">
              <a:lnSpc>
                <a:spcPct val="115000"/>
              </a:lnSpc>
              <a:spcBef>
                <a:spcPts val="0"/>
              </a:spcBef>
              <a:spcAft>
                <a:spcPts val="0"/>
              </a:spcAft>
              <a:buClr>
                <a:schemeClr val="dk1"/>
              </a:buClr>
              <a:buSzPts val="1800"/>
              <a:buChar char="●"/>
            </a:pPr>
            <a:r>
              <a:rPr b="1" i="1" lang="en" sz="1800">
                <a:solidFill>
                  <a:schemeClr val="dk1"/>
                </a:solidFill>
              </a:rPr>
              <a:t>If</a:t>
            </a:r>
            <a:r>
              <a:rPr i="1" lang="en" sz="1800">
                <a:solidFill>
                  <a:schemeClr val="dk1"/>
                </a:solidFill>
              </a:rPr>
              <a:t> the light is red stop </a:t>
            </a:r>
            <a:r>
              <a:rPr b="1" i="1" lang="en" sz="1800">
                <a:solidFill>
                  <a:schemeClr val="dk1"/>
                </a:solidFill>
              </a:rPr>
              <a:t>and</a:t>
            </a:r>
            <a:r>
              <a:rPr i="1" lang="en" sz="1800">
                <a:solidFill>
                  <a:schemeClr val="dk1"/>
                </a:solidFill>
              </a:rPr>
              <a:t> if there is no traffic coming from the left, go carefully right.</a:t>
            </a:r>
            <a:endParaRPr i="1" sz="1800">
              <a:solidFill>
                <a:schemeClr val="dk1"/>
              </a:solidFill>
            </a:endParaRPr>
          </a:p>
          <a:p>
            <a:pPr indent="0" lvl="0" marL="0" rtl="0">
              <a:lnSpc>
                <a:spcPct val="115000"/>
              </a:lnSpc>
              <a:spcBef>
                <a:spcPts val="0"/>
              </a:spcBef>
              <a:spcAft>
                <a:spcPts val="0"/>
              </a:spcAft>
              <a:buNone/>
            </a:pPr>
            <a:r>
              <a:t/>
            </a:r>
            <a:endParaRPr i="1" sz="1800">
              <a:solidFill>
                <a:schemeClr val="dk1"/>
              </a:solidFill>
            </a:endParaRPr>
          </a:p>
          <a:p>
            <a:pPr indent="0" lvl="0" marL="0" rtl="0">
              <a:lnSpc>
                <a:spcPct val="115000"/>
              </a:lnSpc>
              <a:spcBef>
                <a:spcPts val="0"/>
              </a:spcBef>
              <a:spcAft>
                <a:spcPts val="0"/>
              </a:spcAft>
              <a:buNone/>
            </a:pPr>
            <a:r>
              <a:rPr i="1" lang="en" sz="1800">
                <a:solidFill>
                  <a:schemeClr val="dk1"/>
                </a:solidFill>
              </a:rPr>
              <a:t>We can even summarise two of the sentences above to say:</a:t>
            </a:r>
            <a:endParaRPr i="1" sz="1800">
              <a:solidFill>
                <a:schemeClr val="dk1"/>
              </a:solidFill>
            </a:endParaRPr>
          </a:p>
          <a:p>
            <a:pPr indent="0" lvl="0" marL="0" rtl="0">
              <a:lnSpc>
                <a:spcPct val="115000"/>
              </a:lnSpc>
              <a:spcBef>
                <a:spcPts val="0"/>
              </a:spcBef>
              <a:spcAft>
                <a:spcPts val="0"/>
              </a:spcAft>
              <a:buNone/>
            </a:pPr>
            <a:r>
              <a:t/>
            </a:r>
            <a:endParaRPr i="1" sz="1800">
              <a:solidFill>
                <a:schemeClr val="dk1"/>
              </a:solidFill>
            </a:endParaRPr>
          </a:p>
          <a:p>
            <a:pPr indent="-342900" lvl="0" marL="457200" rtl="0">
              <a:lnSpc>
                <a:spcPct val="115000"/>
              </a:lnSpc>
              <a:spcBef>
                <a:spcPts val="0"/>
              </a:spcBef>
              <a:spcAft>
                <a:spcPts val="0"/>
              </a:spcAft>
              <a:buClr>
                <a:schemeClr val="dk1"/>
              </a:buClr>
              <a:buSzPts val="1800"/>
              <a:buChar char="●"/>
            </a:pPr>
            <a:r>
              <a:rPr b="1" i="1" lang="en" sz="1800">
                <a:solidFill>
                  <a:schemeClr val="dk1"/>
                </a:solidFill>
              </a:rPr>
              <a:t>If</a:t>
            </a:r>
            <a:r>
              <a:rPr i="1" lang="en" sz="1800">
                <a:solidFill>
                  <a:schemeClr val="dk1"/>
                </a:solidFill>
              </a:rPr>
              <a:t> the light is red </a:t>
            </a:r>
            <a:r>
              <a:rPr b="1" i="1" lang="en" sz="1800">
                <a:solidFill>
                  <a:schemeClr val="dk1"/>
                </a:solidFill>
              </a:rPr>
              <a:t>and</a:t>
            </a:r>
            <a:r>
              <a:rPr i="1" lang="en" sz="1800">
                <a:solidFill>
                  <a:schemeClr val="dk1"/>
                </a:solidFill>
              </a:rPr>
              <a:t> if there is traffic coming from the left, stop, </a:t>
            </a:r>
            <a:r>
              <a:rPr b="1" i="1" lang="en" sz="1800">
                <a:solidFill>
                  <a:schemeClr val="dk1"/>
                </a:solidFill>
              </a:rPr>
              <a:t>otherwise</a:t>
            </a:r>
            <a:r>
              <a:rPr i="1" lang="en" sz="1800">
                <a:solidFill>
                  <a:schemeClr val="dk1"/>
                </a:solidFill>
              </a:rPr>
              <a:t>, go.</a:t>
            </a:r>
            <a:endParaRPr i="1" sz="1800">
              <a:solidFill>
                <a:schemeClr val="dk1"/>
              </a:solidFill>
            </a:endParaRPr>
          </a:p>
          <a:p>
            <a:pPr indent="0" lvl="0" marL="0" rtl="0">
              <a:lnSpc>
                <a:spcPct val="115000"/>
              </a:lnSpc>
              <a:spcBef>
                <a:spcPts val="0"/>
              </a:spcBef>
              <a:spcAft>
                <a:spcPts val="0"/>
              </a:spcAft>
              <a:buNone/>
            </a:pPr>
            <a:r>
              <a:t/>
            </a:r>
            <a:endParaRPr i="1" sz="1000">
              <a:solidFill>
                <a:schemeClr val="dk1"/>
              </a:solidFill>
            </a:endParaRPr>
          </a:p>
          <a:p>
            <a:pPr indent="0" lvl="0" marL="0" rtl="0">
              <a:lnSpc>
                <a:spcPct val="115000"/>
              </a:lnSpc>
              <a:spcBef>
                <a:spcPts val="0"/>
              </a:spcBef>
              <a:spcAft>
                <a:spcPts val="0"/>
              </a:spcAft>
              <a:buNone/>
            </a:pPr>
            <a:r>
              <a:rPr i="1" lang="en" sz="1000">
                <a:solidFill>
                  <a:schemeClr val="dk1"/>
                </a:solidFill>
              </a:rPr>
              <a:t>Now that driverless cars are coming in, it is not </a:t>
            </a:r>
            <a:r>
              <a:rPr b="1" i="1" lang="en" sz="1000">
                <a:solidFill>
                  <a:schemeClr val="dk1"/>
                </a:solidFill>
              </a:rPr>
              <a:t>humans</a:t>
            </a:r>
            <a:r>
              <a:rPr i="1" lang="en" sz="1000">
                <a:solidFill>
                  <a:schemeClr val="dk1"/>
                </a:solidFill>
              </a:rPr>
              <a:t> who make these decisions but </a:t>
            </a:r>
            <a:r>
              <a:rPr b="1" i="1" lang="en" sz="1000">
                <a:solidFill>
                  <a:schemeClr val="dk1"/>
                </a:solidFill>
              </a:rPr>
              <a:t>computers</a:t>
            </a:r>
            <a:r>
              <a:rPr i="1" lang="en" sz="1000">
                <a:solidFill>
                  <a:schemeClr val="dk1"/>
                </a:solidFill>
              </a:rPr>
              <a:t> in the cars. So today we are going to look at a system that uses different conditions (sometime two of which have to be fulfilled) to make various decisions. It is a simple system but thinking like this will help you understand better how computers work.</a:t>
            </a:r>
            <a:endParaRPr sz="100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Shape 18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Mini-lesson</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Time:</a:t>
            </a:r>
            <a:r>
              <a:rPr lang="en" sz="1800">
                <a:solidFill>
                  <a:schemeClr val="dk1"/>
                </a:solidFill>
                <a:latin typeface="Helvetica Neue"/>
                <a:ea typeface="Helvetica Neue"/>
                <a:cs typeface="Helvetica Neue"/>
                <a:sym typeface="Helvetica Neue"/>
              </a:rPr>
              <a:t> 8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Objective: </a:t>
            </a:r>
            <a:r>
              <a:rPr lang="en" sz="1800">
                <a:solidFill>
                  <a:schemeClr val="dk1"/>
                </a:solidFill>
              </a:rPr>
              <a:t>Understand conditional </a:t>
            </a:r>
            <a:r>
              <a:rPr lang="en" sz="1800">
                <a:solidFill>
                  <a:schemeClr val="dk1"/>
                </a:solidFill>
              </a:rPr>
              <a:t>statements</a:t>
            </a:r>
            <a:r>
              <a:rPr lang="en" sz="1800">
                <a:solidFill>
                  <a:schemeClr val="dk1"/>
                </a:solidFill>
              </a:rPr>
              <a:t> combined with the boolean operator ‘AND’.</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Procedures: </a:t>
            </a:r>
            <a:r>
              <a:rPr lang="en" sz="1800">
                <a:solidFill>
                  <a:schemeClr val="dk1"/>
                </a:solidFill>
              </a:rPr>
              <a:t>Before starting, the teacher asks students if they remember our previous SAM lesson on Morse Code and the telegraph. </a:t>
            </a:r>
            <a:r>
              <a:rPr i="1" lang="en" sz="1800">
                <a:solidFill>
                  <a:schemeClr val="dk1"/>
                </a:solidFill>
              </a:rPr>
              <a:t>Do you remember how Morse code was transmitted? Do you remember any letters in Morse code? </a:t>
            </a:r>
            <a:r>
              <a:rPr lang="en" sz="1800">
                <a:solidFill>
                  <a:schemeClr val="dk1"/>
                </a:solidFill>
              </a:rPr>
              <a:t>The teacher goes on the explain that one of the most recognizable patterns was felt to be</a:t>
            </a:r>
            <a:r>
              <a:rPr b="1" lang="en" sz="1800">
                <a:solidFill>
                  <a:schemeClr val="dk1"/>
                </a:solidFill>
              </a:rPr>
              <a:t> _   _   _   .   .   .   _   _   _</a:t>
            </a:r>
            <a:r>
              <a:rPr lang="en" sz="1800">
                <a:solidFill>
                  <a:schemeClr val="dk1"/>
                </a:solidFill>
              </a:rPr>
              <a:t>, ie 'SOS' and this was universally adopted as the signal for emergency or distress an that these three letters are still used to denote anything to do with an emergency. </a:t>
            </a:r>
            <a:endParaRPr b="1" sz="1800">
              <a:solidFill>
                <a:schemeClr val="dk1"/>
              </a:solidFill>
            </a:endParaRPr>
          </a:p>
          <a:p>
            <a:pPr indent="0" lvl="0" marL="0" rtl="0">
              <a:lnSpc>
                <a:spcPct val="115000"/>
              </a:lnSpc>
              <a:spcBef>
                <a:spcPts val="0"/>
              </a:spcBef>
              <a:spcAft>
                <a:spcPts val="0"/>
              </a:spcAft>
              <a:buNone/>
            </a:pPr>
            <a:r>
              <a:t/>
            </a:r>
            <a:endParaRPr sz="1800">
              <a:solidFill>
                <a:schemeClr val="dk1"/>
              </a:solidFill>
            </a:endParaRPr>
          </a:p>
          <a:p>
            <a:pPr indent="0" lvl="0" marL="0" rtl="0">
              <a:lnSpc>
                <a:spcPct val="115000"/>
              </a:lnSpc>
              <a:spcBef>
                <a:spcPts val="0"/>
              </a:spcBef>
              <a:spcAft>
                <a:spcPts val="0"/>
              </a:spcAft>
              <a:buNone/>
            </a:pPr>
            <a:r>
              <a:t/>
            </a:r>
            <a:endParaRPr i="1" sz="1800">
              <a:solidFill>
                <a:schemeClr val="dk1"/>
              </a:solidFill>
            </a:endParaRPr>
          </a:p>
          <a:p>
            <a:pPr indent="-342900" lvl="0" marL="457200" rtl="0">
              <a:lnSpc>
                <a:spcPct val="115000"/>
              </a:lnSpc>
              <a:spcBef>
                <a:spcPts val="0"/>
              </a:spcBef>
              <a:spcAft>
                <a:spcPts val="0"/>
              </a:spcAft>
              <a:buClr>
                <a:schemeClr val="dk1"/>
              </a:buClr>
              <a:buSzPts val="1800"/>
              <a:buChar char="●"/>
            </a:pPr>
            <a:r>
              <a:rPr b="1" i="1" lang="en" sz="1800">
                <a:solidFill>
                  <a:schemeClr val="dk1"/>
                </a:solidFill>
              </a:rPr>
              <a:t>If</a:t>
            </a:r>
            <a:r>
              <a:rPr i="1" lang="en" sz="1800">
                <a:solidFill>
                  <a:schemeClr val="dk1"/>
                </a:solidFill>
              </a:rPr>
              <a:t> the light is red </a:t>
            </a:r>
            <a:r>
              <a:rPr b="1" i="1" lang="en" sz="1800">
                <a:solidFill>
                  <a:schemeClr val="dk1"/>
                </a:solidFill>
              </a:rPr>
              <a:t>and</a:t>
            </a:r>
            <a:r>
              <a:rPr i="1" lang="en" sz="1800">
                <a:solidFill>
                  <a:schemeClr val="dk1"/>
                </a:solidFill>
              </a:rPr>
              <a:t> if there is traffic coming from the left, stop, </a:t>
            </a:r>
            <a:r>
              <a:rPr b="1" i="1" lang="en" sz="1800">
                <a:solidFill>
                  <a:schemeClr val="dk1"/>
                </a:solidFill>
              </a:rPr>
              <a:t>otherwise</a:t>
            </a:r>
            <a:r>
              <a:rPr i="1" lang="en" sz="1800">
                <a:solidFill>
                  <a:schemeClr val="dk1"/>
                </a:solidFill>
              </a:rPr>
              <a:t>, go.</a:t>
            </a:r>
            <a:endParaRPr i="1" sz="1800">
              <a:solidFill>
                <a:schemeClr val="dk1"/>
              </a:solidFill>
            </a:endParaRPr>
          </a:p>
          <a:p>
            <a:pPr indent="0" lvl="0" marL="0" rtl="0">
              <a:lnSpc>
                <a:spcPct val="115000"/>
              </a:lnSpc>
              <a:spcBef>
                <a:spcPts val="0"/>
              </a:spcBef>
              <a:spcAft>
                <a:spcPts val="0"/>
              </a:spcAft>
              <a:buNone/>
            </a:pPr>
            <a:r>
              <a:t/>
            </a:r>
            <a:endParaRPr i="1" sz="1800">
              <a:solidFill>
                <a:schemeClr val="dk1"/>
              </a:solidFill>
            </a:endParaRPr>
          </a:p>
          <a:p>
            <a:pPr indent="0" lvl="0" marL="0" rtl="0">
              <a:lnSpc>
                <a:spcPct val="115000"/>
              </a:lnSpc>
              <a:spcBef>
                <a:spcPts val="0"/>
              </a:spcBef>
              <a:spcAft>
                <a:spcPts val="0"/>
              </a:spcAft>
              <a:buNone/>
            </a:pPr>
            <a:r>
              <a:rPr i="1" lang="en" sz="1800">
                <a:solidFill>
                  <a:schemeClr val="dk1"/>
                </a:solidFill>
              </a:rPr>
              <a:t>Now that driverless cars are coming in, it is not </a:t>
            </a:r>
            <a:r>
              <a:rPr b="1" i="1" lang="en" sz="1800">
                <a:solidFill>
                  <a:schemeClr val="dk1"/>
                </a:solidFill>
              </a:rPr>
              <a:t>humans</a:t>
            </a:r>
            <a:r>
              <a:rPr i="1" lang="en" sz="1800">
                <a:solidFill>
                  <a:schemeClr val="dk1"/>
                </a:solidFill>
              </a:rPr>
              <a:t> who make these decisions but </a:t>
            </a:r>
            <a:r>
              <a:rPr b="1" i="1" lang="en" sz="1800">
                <a:solidFill>
                  <a:schemeClr val="dk1"/>
                </a:solidFill>
              </a:rPr>
              <a:t>computers</a:t>
            </a:r>
            <a:r>
              <a:rPr i="1" lang="en" sz="1800">
                <a:solidFill>
                  <a:schemeClr val="dk1"/>
                </a:solidFill>
              </a:rPr>
              <a:t> in the cars. So today we are going to look at a system that uses different conditions (sometime two of which have to be fulfilled) to make various decisions. It is a simple system but thinking like this will help you understand better how computers work.</a:t>
            </a:r>
            <a:endParaRPr sz="180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Shape 192"/>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rPr>
              <a:t>Mini-lesson - </a:t>
            </a:r>
            <a:r>
              <a:rPr lang="en" sz="1800">
                <a:solidFill>
                  <a:schemeClr val="dk1"/>
                </a:solidFill>
              </a:rPr>
              <a:t>Keywords</a:t>
            </a:r>
            <a:endParaRPr sz="1800">
              <a:solidFill>
                <a:schemeClr val="dk1"/>
              </a:solidFill>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rPr>
              <a:t>Time: </a:t>
            </a:r>
            <a:r>
              <a:rPr lang="en" sz="1800">
                <a:solidFill>
                  <a:schemeClr val="dk1"/>
                </a:solidFill>
              </a:rPr>
              <a:t>2 minutes</a:t>
            </a:r>
            <a:endParaRPr sz="1800">
              <a:solidFill>
                <a:schemeClr val="dk1"/>
              </a:solidFill>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rPr>
              <a:t>Procedures</a:t>
            </a:r>
            <a:r>
              <a:rPr lang="en" sz="1800">
                <a:solidFill>
                  <a:schemeClr val="dk1"/>
                </a:solidFill>
              </a:rPr>
              <a:t>: Students match or define keywords in their workbooks. (</a:t>
            </a:r>
            <a:r>
              <a:rPr i="1" lang="en" sz="1800">
                <a:solidFill>
                  <a:schemeClr val="dk1"/>
                </a:solidFill>
              </a:rPr>
              <a:t>@Charles - this could be a feature in the app at a </a:t>
            </a:r>
            <a:r>
              <a:rPr i="1" lang="en" sz="1800" u="sng">
                <a:solidFill>
                  <a:schemeClr val="dk1"/>
                </a:solidFill>
              </a:rPr>
              <a:t>later</a:t>
            </a:r>
            <a:r>
              <a:rPr i="1" lang="en" sz="1800">
                <a:solidFill>
                  <a:schemeClr val="dk1"/>
                </a:solidFill>
              </a:rPr>
              <a:t> stage</a:t>
            </a:r>
            <a:r>
              <a:rPr lang="en" sz="1800">
                <a:solidFill>
                  <a:schemeClr val="dk1"/>
                </a:solidFill>
              </a:rPr>
              <a:t>)</a:t>
            </a:r>
            <a:endParaRPr sz="1800">
              <a:solidFill>
                <a:schemeClr val="dk1"/>
              </a:solidFill>
            </a:endParaRPr>
          </a:p>
          <a:p>
            <a:pPr indent="0" lvl="0" marL="0" marR="0" rtl="0" algn="l">
              <a:lnSpc>
                <a:spcPct val="100000"/>
              </a:lnSpc>
              <a:spcBef>
                <a:spcPts val="0"/>
              </a:spcBef>
              <a:spcAft>
                <a:spcPts val="0"/>
              </a:spcAft>
              <a:buClr>
                <a:srgbClr val="000000"/>
              </a:buClr>
              <a:buSzPts val="1100"/>
              <a:buFont typeface="Arial"/>
              <a:buNone/>
            </a:pPr>
            <a:r>
              <a:t/>
            </a:r>
            <a:endParaRPr sz="1200"/>
          </a:p>
        </p:txBody>
      </p:sp>
      <p:sp>
        <p:nvSpPr>
          <p:cNvPr id="193" name="Shape 19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Shape 200"/>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Let’s Discuss</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Shape 20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Shape 207"/>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Make a SAM Labs systems that demonstrate Morse Code and conditions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latin typeface="Helvetica Neue"/>
                <a:ea typeface="Helvetica Neue"/>
                <a:cs typeface="Helvetica Neue"/>
                <a:sym typeface="Helvetica Neue"/>
              </a:rPr>
              <a:t>T says… </a:t>
            </a:r>
            <a:r>
              <a:rPr i="1" lang="en" sz="1800">
                <a:solidFill>
                  <a:schemeClr val="dk1"/>
                </a:solidFill>
                <a:highlight>
                  <a:srgbClr val="FFFFFF"/>
                </a:highlight>
                <a:latin typeface="Helvetica Neue"/>
                <a:ea typeface="Helvetica Neue"/>
                <a:cs typeface="Helvetica Neue"/>
                <a:sym typeface="Helvetica Neue"/>
              </a:rPr>
              <a:t>First we are going to make a basic system to send Text to a Morse block with output to an RGB LED</a:t>
            </a:r>
            <a:endParaRPr i="1" sz="1800">
              <a:highlight>
                <a:srgbClr val="FFFFFF"/>
              </a:highlight>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The text should be something that the students can easily check, eg:</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A: dot, dash | . _</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S: dash, dash, dash | _   _   _</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 </a:t>
            </a:r>
            <a:r>
              <a:rPr i="1" lang="en" sz="1800">
                <a:latin typeface="Helvetica Neue"/>
                <a:ea typeface="Helvetica Neue"/>
                <a:cs typeface="Helvetica Neue"/>
                <a:sym typeface="Helvetica Neue"/>
              </a:rPr>
              <a:t>T says... </a:t>
            </a:r>
            <a:r>
              <a:rPr i="1" lang="en" sz="1800">
                <a:solidFill>
                  <a:schemeClr val="dk1"/>
                </a:solidFill>
                <a:latin typeface="Helvetica Neue"/>
                <a:ea typeface="Helvetica Neue"/>
                <a:cs typeface="Helvetica Neue"/>
                <a:sym typeface="Helvetica Neue"/>
              </a:rPr>
              <a:t>observe the flashing light to see if it corresponds to the Morse Code table.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Shape 21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Shape 219"/>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Make SAM Labs systems that demonstrate Morse Code and conditions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25 minutes</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4</a:t>
            </a:r>
            <a:r>
              <a:rPr i="1" lang="en" sz="1800">
                <a:solidFill>
                  <a:schemeClr val="dk1"/>
                </a:solidFill>
                <a:latin typeface="Helvetica Neue"/>
                <a:ea typeface="Helvetica Neue"/>
                <a:cs typeface="Helvetica Neue"/>
                <a:sym typeface="Helvetica Neue"/>
              </a:rPr>
              <a:t>. T says… Now we’re going to look at another mechanism, using an AND block for two inputs.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Sometimes we need to switch a system on before use so that an accidental press of a Button will not activate the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1800">
                <a:solidFill>
                  <a:schemeClr val="dk1"/>
                </a:solidFill>
                <a:latin typeface="Helvetica Neue"/>
                <a:ea typeface="Helvetica Neue"/>
                <a:cs typeface="Helvetica Neue"/>
                <a:sym typeface="Helvetica Neue"/>
              </a:rPr>
              <a:t>The Light Sensor (as a Button) will activate the system once we have readied it using the Toggle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5.</a:t>
            </a:r>
            <a:r>
              <a:rPr i="1" lang="en" sz="1800">
                <a:solidFill>
                  <a:schemeClr val="dk1"/>
                </a:solidFill>
                <a:latin typeface="Helvetica Neue"/>
                <a:ea typeface="Helvetica Neue"/>
                <a:cs typeface="Helvetica Neue"/>
                <a:sym typeface="Helvetica Neue"/>
              </a:rPr>
              <a:t> The combination of the Toggle and the Sensor send 2 ‘True’ messages to ‘AND’ gate, which sends ‘True’ to the Light and it illuminates. The light will not illuminate until the system has been readied.</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6</a:t>
            </a:r>
            <a:r>
              <a:rPr i="1" lang="en" sz="1800">
                <a:solidFill>
                  <a:schemeClr val="dk1"/>
                </a:solidFill>
                <a:latin typeface="Helvetica Neue"/>
                <a:ea typeface="Helvetica Neue"/>
                <a:cs typeface="Helvetica Neue"/>
                <a:sym typeface="Helvetica Neue"/>
              </a:rPr>
              <a:t>. Students should observe how the Toggle flips from Left to right, Off to On or False to True. When the Toggle is 'True', and the Sensor is touched, both inputs to the AND gate are True and the AND gate will activate the light.</a:t>
            </a:r>
            <a:endParaRPr sz="18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992767"/>
            <a:ext cx="8520600" cy="27369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3778833"/>
            <a:ext cx="8520600" cy="10569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4202967"/>
            <a:ext cx="8520600" cy="17343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56" name="Shape 56"/>
        <p:cNvGrpSpPr/>
        <p:nvPr/>
      </p:nvGrpSpPr>
      <p:grpSpPr>
        <a:xfrm>
          <a:off x="0" y="0"/>
          <a:ext cx="0" cy="0"/>
          <a:chOff x="0" y="0"/>
          <a:chExt cx="0" cy="0"/>
        </a:xfrm>
      </p:grpSpPr>
      <p:sp>
        <p:nvSpPr>
          <p:cNvPr id="57" name="Shape 5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8" name="Shape 58"/>
          <p:cNvSpPr txBox="1"/>
          <p:nvPr>
            <p:ph idx="1" type="subTitle"/>
          </p:nvPr>
        </p:nvSpPr>
        <p:spPr>
          <a:xfrm>
            <a:off x="457172" y="1604841"/>
            <a:ext cx="8228700" cy="39774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59" name="Shape 59"/>
        <p:cNvGrpSpPr/>
        <p:nvPr/>
      </p:nvGrpSpPr>
      <p:grpSpPr>
        <a:xfrm>
          <a:off x="0" y="0"/>
          <a:ext cx="0" cy="0"/>
          <a:chOff x="0" y="0"/>
          <a:chExt cx="0" cy="0"/>
        </a:xfrm>
      </p:grpSpPr>
      <p:sp>
        <p:nvSpPr>
          <p:cNvPr id="60" name="Shape 60"/>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1" name="Shape 61"/>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62" name="Shape 62"/>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63" name="Shape 63"/>
        <p:cNvGrpSpPr/>
        <p:nvPr/>
      </p:nvGrpSpPr>
      <p:grpSpPr>
        <a:xfrm>
          <a:off x="0" y="0"/>
          <a:ext cx="0" cy="0"/>
          <a:chOff x="0" y="0"/>
          <a:chExt cx="0" cy="0"/>
        </a:xfrm>
      </p:grpSpPr>
      <p:sp>
        <p:nvSpPr>
          <p:cNvPr id="64" name="Shape 64"/>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5" name="Shape 65"/>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6" name="Shape 66"/>
          <p:cNvSpPr txBox="1"/>
          <p:nvPr>
            <p:ph idx="2"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7" name="Shape 67"/>
        <p:cNvGrpSpPr/>
        <p:nvPr/>
      </p:nvGrpSpPr>
      <p:grpSpPr>
        <a:xfrm>
          <a:off x="0" y="0"/>
          <a:ext cx="0" cy="0"/>
          <a:chOff x="0" y="0"/>
          <a:chExt cx="0" cy="0"/>
        </a:xfrm>
      </p:grpSpPr>
      <p:sp>
        <p:nvSpPr>
          <p:cNvPr id="68" name="Shape 68"/>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69" name="Shape 69"/>
        <p:cNvGrpSpPr/>
        <p:nvPr/>
      </p:nvGrpSpPr>
      <p:grpSpPr>
        <a:xfrm>
          <a:off x="0" y="0"/>
          <a:ext cx="0" cy="0"/>
          <a:chOff x="0" y="0"/>
          <a:chExt cx="0" cy="0"/>
        </a:xfrm>
      </p:grpSpPr>
      <p:sp>
        <p:nvSpPr>
          <p:cNvPr id="70" name="Shape 70"/>
          <p:cNvSpPr txBox="1"/>
          <p:nvPr>
            <p:ph idx="1" type="subTitle"/>
          </p:nvPr>
        </p:nvSpPr>
        <p:spPr>
          <a:xfrm>
            <a:off x="457172" y="273352"/>
            <a:ext cx="8228700" cy="53085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71" name="Shape 71"/>
        <p:cNvGrpSpPr/>
        <p:nvPr/>
      </p:nvGrpSpPr>
      <p:grpSpPr>
        <a:xfrm>
          <a:off x="0" y="0"/>
          <a:ext cx="0" cy="0"/>
          <a:chOff x="0" y="0"/>
          <a:chExt cx="0" cy="0"/>
        </a:xfrm>
      </p:grpSpPr>
      <p:sp>
        <p:nvSpPr>
          <p:cNvPr id="72" name="Shape 7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3" name="Shape 7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4" name="Shape 74"/>
          <p:cNvSpPr txBox="1"/>
          <p:nvPr>
            <p:ph idx="2"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5" name="Shape 75"/>
          <p:cNvSpPr txBox="1"/>
          <p:nvPr>
            <p:ph idx="3"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76" name="Shape 76"/>
        <p:cNvGrpSpPr/>
        <p:nvPr/>
      </p:nvGrpSpPr>
      <p:grpSpPr>
        <a:xfrm>
          <a:off x="0" y="0"/>
          <a:ext cx="0" cy="0"/>
          <a:chOff x="0" y="0"/>
          <a:chExt cx="0" cy="0"/>
        </a:xfrm>
      </p:grpSpPr>
      <p:sp>
        <p:nvSpPr>
          <p:cNvPr id="77" name="Shape 7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8" name="Shape 78"/>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9" name="Shape 79"/>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0" name="Shape 80"/>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867800"/>
            <a:ext cx="8520600" cy="11223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81" name="Shape 81"/>
        <p:cNvGrpSpPr/>
        <p:nvPr/>
      </p:nvGrpSpPr>
      <p:grpSpPr>
        <a:xfrm>
          <a:off x="0" y="0"/>
          <a:ext cx="0" cy="0"/>
          <a:chOff x="0" y="0"/>
          <a:chExt cx="0" cy="0"/>
        </a:xfrm>
      </p:grpSpPr>
      <p:sp>
        <p:nvSpPr>
          <p:cNvPr id="82" name="Shape 8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3" name="Shape 8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4" name="Shape 84"/>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5" name="Shape 85"/>
          <p:cNvSpPr txBox="1"/>
          <p:nvPr>
            <p:ph idx="3"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86" name="Shape 86"/>
        <p:cNvGrpSpPr/>
        <p:nvPr/>
      </p:nvGrpSpPr>
      <p:grpSpPr>
        <a:xfrm>
          <a:off x="0" y="0"/>
          <a:ext cx="0" cy="0"/>
          <a:chOff x="0" y="0"/>
          <a:chExt cx="0" cy="0"/>
        </a:xfrm>
      </p:grpSpPr>
      <p:sp>
        <p:nvSpPr>
          <p:cNvPr id="87" name="Shape 8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8" name="Shape 88"/>
          <p:cNvSpPr txBox="1"/>
          <p:nvPr>
            <p:ph idx="1" type="body"/>
          </p:nvPr>
        </p:nvSpPr>
        <p:spPr>
          <a:xfrm>
            <a:off x="457172" y="1604841"/>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9" name="Shape 89"/>
          <p:cNvSpPr txBox="1"/>
          <p:nvPr>
            <p:ph idx="2"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90" name="Shape 90"/>
        <p:cNvGrpSpPr/>
        <p:nvPr/>
      </p:nvGrpSpPr>
      <p:grpSpPr>
        <a:xfrm>
          <a:off x="0" y="0"/>
          <a:ext cx="0" cy="0"/>
          <a:chOff x="0" y="0"/>
          <a:chExt cx="0" cy="0"/>
        </a:xfrm>
      </p:grpSpPr>
      <p:sp>
        <p:nvSpPr>
          <p:cNvPr id="91" name="Shape 9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2" name="Shape 92"/>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3" name="Shape 93"/>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4" name="Shape 94"/>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5" name="Shape 95"/>
          <p:cNvSpPr txBox="1"/>
          <p:nvPr>
            <p:ph idx="4"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96" name="Shape 96"/>
        <p:cNvGrpSpPr/>
        <p:nvPr/>
      </p:nvGrpSpPr>
      <p:grpSpPr>
        <a:xfrm>
          <a:off x="0" y="0"/>
          <a:ext cx="0" cy="0"/>
          <a:chOff x="0" y="0"/>
          <a:chExt cx="0" cy="0"/>
        </a:xfrm>
      </p:grpSpPr>
      <p:sp>
        <p:nvSpPr>
          <p:cNvPr id="97" name="Shape 9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8" name="Shape 98"/>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9" name="Shape 99"/>
          <p:cNvSpPr txBox="1"/>
          <p:nvPr>
            <p:ph idx="2"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100" name="Shape 100"/>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1" name="Shape 101"/>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108" name="Shape 108"/>
        <p:cNvGrpSpPr/>
        <p:nvPr/>
      </p:nvGrpSpPr>
      <p:grpSpPr>
        <a:xfrm>
          <a:off x="0" y="0"/>
          <a:ext cx="0" cy="0"/>
          <a:chOff x="0" y="0"/>
          <a:chExt cx="0" cy="0"/>
        </a:xfrm>
      </p:grpSpPr>
      <p:sp>
        <p:nvSpPr>
          <p:cNvPr id="109" name="Shape 109"/>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0" name="Shape 110"/>
          <p:cNvSpPr txBox="1"/>
          <p:nvPr>
            <p:ph idx="1" type="subTitle"/>
          </p:nvPr>
        </p:nvSpPr>
        <p:spPr>
          <a:xfrm>
            <a:off x="457172" y="1604841"/>
            <a:ext cx="8228700" cy="39777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111" name="Shape 111"/>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112" name="Shape 112"/>
        <p:cNvGrpSpPr/>
        <p:nvPr/>
      </p:nvGrpSpPr>
      <p:grpSpPr>
        <a:xfrm>
          <a:off x="0" y="0"/>
          <a:ext cx="0" cy="0"/>
          <a:chOff x="0" y="0"/>
          <a:chExt cx="0" cy="0"/>
        </a:xfrm>
      </p:grpSpPr>
      <p:sp>
        <p:nvSpPr>
          <p:cNvPr id="113" name="Shape 11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4" name="Shape 114"/>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5" name="Shape 115"/>
          <p:cNvSpPr txBox="1"/>
          <p:nvPr>
            <p:ph idx="2"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16" name="Shape 116"/>
        <p:cNvGrpSpPr/>
        <p:nvPr/>
      </p:nvGrpSpPr>
      <p:grpSpPr>
        <a:xfrm>
          <a:off x="0" y="0"/>
          <a:ext cx="0" cy="0"/>
          <a:chOff x="0" y="0"/>
          <a:chExt cx="0" cy="0"/>
        </a:xfrm>
      </p:grpSpPr>
      <p:sp>
        <p:nvSpPr>
          <p:cNvPr id="117" name="Shape 117"/>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118" name="Shape 118"/>
        <p:cNvGrpSpPr/>
        <p:nvPr/>
      </p:nvGrpSpPr>
      <p:grpSpPr>
        <a:xfrm>
          <a:off x="0" y="0"/>
          <a:ext cx="0" cy="0"/>
          <a:chOff x="0" y="0"/>
          <a:chExt cx="0" cy="0"/>
        </a:xfrm>
      </p:grpSpPr>
      <p:sp>
        <p:nvSpPr>
          <p:cNvPr id="119" name="Shape 119"/>
          <p:cNvSpPr txBox="1"/>
          <p:nvPr>
            <p:ph idx="1" type="subTitle"/>
          </p:nvPr>
        </p:nvSpPr>
        <p:spPr>
          <a:xfrm>
            <a:off x="457172" y="273352"/>
            <a:ext cx="8228700" cy="5308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120" name="Shape 120"/>
        <p:cNvGrpSpPr/>
        <p:nvPr/>
      </p:nvGrpSpPr>
      <p:grpSpPr>
        <a:xfrm>
          <a:off x="0" y="0"/>
          <a:ext cx="0" cy="0"/>
          <a:chOff x="0" y="0"/>
          <a:chExt cx="0" cy="0"/>
        </a:xfrm>
      </p:grpSpPr>
      <p:sp>
        <p:nvSpPr>
          <p:cNvPr id="121" name="Shape 12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2" name="Shape 12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3" name="Shape 123"/>
          <p:cNvSpPr txBox="1"/>
          <p:nvPr>
            <p:ph idx="2"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4" name="Shape 124"/>
          <p:cNvSpPr txBox="1"/>
          <p:nvPr>
            <p:ph idx="3"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536633"/>
            <a:ext cx="8520600" cy="4555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125" name="Shape 125"/>
        <p:cNvGrpSpPr/>
        <p:nvPr/>
      </p:nvGrpSpPr>
      <p:grpSpPr>
        <a:xfrm>
          <a:off x="0" y="0"/>
          <a:ext cx="0" cy="0"/>
          <a:chOff x="0" y="0"/>
          <a:chExt cx="0" cy="0"/>
        </a:xfrm>
      </p:grpSpPr>
      <p:sp>
        <p:nvSpPr>
          <p:cNvPr id="126" name="Shape 12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7" name="Shape 127"/>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8" name="Shape 128"/>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9" name="Shape 129"/>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130" name="Shape 130"/>
        <p:cNvGrpSpPr/>
        <p:nvPr/>
      </p:nvGrpSpPr>
      <p:grpSpPr>
        <a:xfrm>
          <a:off x="0" y="0"/>
          <a:ext cx="0" cy="0"/>
          <a:chOff x="0" y="0"/>
          <a:chExt cx="0" cy="0"/>
        </a:xfrm>
      </p:grpSpPr>
      <p:sp>
        <p:nvSpPr>
          <p:cNvPr id="131" name="Shape 13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2" name="Shape 13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3" name="Shape 133"/>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4" name="Shape 134"/>
          <p:cNvSpPr txBox="1"/>
          <p:nvPr>
            <p:ph idx="3"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135" name="Shape 135"/>
        <p:cNvGrpSpPr/>
        <p:nvPr/>
      </p:nvGrpSpPr>
      <p:grpSpPr>
        <a:xfrm>
          <a:off x="0" y="0"/>
          <a:ext cx="0" cy="0"/>
          <a:chOff x="0" y="0"/>
          <a:chExt cx="0" cy="0"/>
        </a:xfrm>
      </p:grpSpPr>
      <p:sp>
        <p:nvSpPr>
          <p:cNvPr id="136" name="Shape 13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7" name="Shape 137"/>
          <p:cNvSpPr txBox="1"/>
          <p:nvPr>
            <p:ph idx="1" type="body"/>
          </p:nvPr>
        </p:nvSpPr>
        <p:spPr>
          <a:xfrm>
            <a:off x="457172" y="1604841"/>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8" name="Shape 138"/>
          <p:cNvSpPr txBox="1"/>
          <p:nvPr>
            <p:ph idx="2"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139" name="Shape 139"/>
        <p:cNvGrpSpPr/>
        <p:nvPr/>
      </p:nvGrpSpPr>
      <p:grpSpPr>
        <a:xfrm>
          <a:off x="0" y="0"/>
          <a:ext cx="0" cy="0"/>
          <a:chOff x="0" y="0"/>
          <a:chExt cx="0" cy="0"/>
        </a:xfrm>
      </p:grpSpPr>
      <p:sp>
        <p:nvSpPr>
          <p:cNvPr id="140" name="Shape 140"/>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1" name="Shape 141"/>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2" name="Shape 142"/>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3" name="Shape 143"/>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4" name="Shape 144"/>
          <p:cNvSpPr txBox="1"/>
          <p:nvPr>
            <p:ph idx="4"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145" name="Shape 145"/>
        <p:cNvGrpSpPr/>
        <p:nvPr/>
      </p:nvGrpSpPr>
      <p:grpSpPr>
        <a:xfrm>
          <a:off x="0" y="0"/>
          <a:ext cx="0" cy="0"/>
          <a:chOff x="0" y="0"/>
          <a:chExt cx="0" cy="0"/>
        </a:xfrm>
      </p:grpSpPr>
      <p:sp>
        <p:nvSpPr>
          <p:cNvPr id="146" name="Shape 14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7" name="Shape 147"/>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8" name="Shape 148"/>
          <p:cNvSpPr txBox="1"/>
          <p:nvPr>
            <p:ph idx="2"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9" name="Shape 149"/>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0" name="Shape 150"/>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740800"/>
            <a:ext cx="2808000" cy="1007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852800"/>
            <a:ext cx="2808000" cy="42393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600200"/>
            <a:ext cx="6367800" cy="54543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644233"/>
            <a:ext cx="4045200" cy="19764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3737433"/>
            <a:ext cx="4045200" cy="16467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965433"/>
            <a:ext cx="3837000" cy="49269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5640767"/>
            <a:ext cx="5998800" cy="80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3.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2" Type="http://schemas.openxmlformats.org/officeDocument/2006/relationships/theme" Target="../theme/theme4.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2" name="Shape 52"/>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3" name="Shape 53"/>
          <p:cNvSpPr txBox="1"/>
          <p:nvPr>
            <p:ph idx="10" type="dt"/>
          </p:nvPr>
        </p:nvSpPr>
        <p:spPr>
          <a:xfrm>
            <a:off x="457172" y="6247907"/>
            <a:ext cx="2130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4" name="Shape 54"/>
          <p:cNvSpPr txBox="1"/>
          <p:nvPr>
            <p:ph idx="11" type="ftr"/>
          </p:nvPr>
        </p:nvSpPr>
        <p:spPr>
          <a:xfrm>
            <a:off x="3127054" y="6247907"/>
            <a:ext cx="2898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5" name="Shape 55"/>
          <p:cNvSpPr txBox="1"/>
          <p:nvPr>
            <p:ph idx="12" type="sldNum"/>
          </p:nvPr>
        </p:nvSpPr>
        <p:spPr>
          <a:xfrm>
            <a:off x="6555842" y="6247907"/>
            <a:ext cx="2130000" cy="4728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2" name="Shape 102"/>
        <p:cNvGrpSpPr/>
        <p:nvPr/>
      </p:nvGrpSpPr>
      <p:grpSpPr>
        <a:xfrm>
          <a:off x="0" y="0"/>
          <a:ext cx="0" cy="0"/>
          <a:chOff x="0" y="0"/>
          <a:chExt cx="0" cy="0"/>
        </a:xfrm>
      </p:grpSpPr>
      <p:sp>
        <p:nvSpPr>
          <p:cNvPr id="103" name="Shape 10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4" name="Shape 104"/>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5" name="Shape 105"/>
          <p:cNvSpPr txBox="1"/>
          <p:nvPr>
            <p:ph idx="10" type="dt"/>
          </p:nvPr>
        </p:nvSpPr>
        <p:spPr>
          <a:xfrm>
            <a:off x="457172" y="6247907"/>
            <a:ext cx="21303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6" name="Shape 106"/>
          <p:cNvSpPr txBox="1"/>
          <p:nvPr>
            <p:ph idx="11" type="ftr"/>
          </p:nvPr>
        </p:nvSpPr>
        <p:spPr>
          <a:xfrm>
            <a:off x="3127054" y="6247907"/>
            <a:ext cx="28980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7" name="Shape 107"/>
          <p:cNvSpPr txBox="1"/>
          <p:nvPr>
            <p:ph idx="12" type="sldNum"/>
          </p:nvPr>
        </p:nvSpPr>
        <p:spPr>
          <a:xfrm>
            <a:off x="6555842" y="6247907"/>
            <a:ext cx="2130300" cy="4731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12.png"/><Relationship Id="rId5"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15.png"/><Relationship Id="rId5"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18.png"/><Relationship Id="rId5"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26.png"/><Relationship Id="rId5"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17.png"/><Relationship Id="rId5"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25.png"/><Relationship Id="rId5"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2.xml"/><Relationship Id="rId3" Type="http://schemas.openxmlformats.org/officeDocument/2006/relationships/image" Target="../media/image1.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7.png"/><Relationship Id="rId6"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9.png"/><Relationship Id="rId6" Type="http://schemas.openxmlformats.org/officeDocument/2006/relationships/image" Target="../media/image3.png"/><Relationship Id="rId7"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Shape 155"/>
          <p:cNvPicPr preferRelativeResize="0"/>
          <p:nvPr/>
        </p:nvPicPr>
        <p:blipFill rotWithShape="1">
          <a:blip r:embed="rId3">
            <a:alphaModFix/>
          </a:blip>
          <a:srcRect b="0" l="0" r="0" t="0"/>
          <a:stretch/>
        </p:blipFill>
        <p:spPr>
          <a:xfrm>
            <a:off x="0" y="0"/>
            <a:ext cx="2281044" cy="1144980"/>
          </a:xfrm>
          <a:prstGeom prst="rect">
            <a:avLst/>
          </a:prstGeom>
          <a:noFill/>
          <a:ln>
            <a:noFill/>
          </a:ln>
        </p:spPr>
      </p:pic>
      <p:sp>
        <p:nvSpPr>
          <p:cNvPr id="156" name="Shape 156"/>
          <p:cNvSpPr txBox="1"/>
          <p:nvPr/>
        </p:nvSpPr>
        <p:spPr>
          <a:xfrm>
            <a:off x="508747" y="2448089"/>
            <a:ext cx="8153400" cy="2356800"/>
          </a:xfrm>
          <a:prstGeom prst="rect">
            <a:avLst/>
          </a:prstGeom>
          <a:noFill/>
          <a:ln>
            <a:noFill/>
          </a:ln>
        </p:spPr>
        <p:txBody>
          <a:bodyPr anchorCtr="0" anchor="t" bIns="0" lIns="0" spcFirstLastPara="1" rIns="0" wrap="square" tIns="27000">
            <a:noAutofit/>
          </a:bodyPr>
          <a:lstStyle/>
          <a:p>
            <a:pPr indent="0" lvl="0" marL="0" marR="0" rtl="0" algn="ctr">
              <a:lnSpc>
                <a:spcPct val="100000"/>
              </a:lnSpc>
              <a:spcBef>
                <a:spcPts val="0"/>
              </a:spcBef>
              <a:spcAft>
                <a:spcPts val="0"/>
              </a:spcAft>
              <a:buClr>
                <a:srgbClr val="000000"/>
              </a:buClr>
              <a:buSzPts val="1100"/>
              <a:buFont typeface="Arial"/>
              <a:buNone/>
            </a:pPr>
            <a:r>
              <a:rPr b="1" lang="en" sz="6500">
                <a:solidFill>
                  <a:srgbClr val="08D0C4"/>
                </a:solidFill>
                <a:latin typeface="Helvetica Neue"/>
                <a:ea typeface="Helvetica Neue"/>
                <a:cs typeface="Helvetica Neue"/>
                <a:sym typeface="Helvetica Neue"/>
              </a:rPr>
              <a:t>Morse Code Alert</a:t>
            </a:r>
            <a:endParaRPr b="1" i="0" sz="65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pic>
        <p:nvPicPr>
          <p:cNvPr id="231" name="Shape 231"/>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32" name="Shape 232"/>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rtl="0" algn="r">
              <a:lnSpc>
                <a:spcPct val="90000"/>
              </a:lnSpc>
              <a:spcBef>
                <a:spcPts val="0"/>
              </a:spcBef>
              <a:spcAft>
                <a:spcPts val="0"/>
              </a:spcAft>
              <a:buClr>
                <a:schemeClr val="dk1"/>
              </a:buClr>
              <a:buSzPts val="4200"/>
              <a:buFont typeface="Arial"/>
              <a:buNone/>
            </a:pPr>
            <a:r>
              <a:rPr b="1" lang="en" sz="4200">
                <a:solidFill>
                  <a:srgbClr val="08D0C4"/>
                </a:solidFill>
                <a:latin typeface="Helvetica Neue"/>
                <a:ea typeface="Helvetica Neue"/>
                <a:cs typeface="Helvetica Neue"/>
                <a:sym typeface="Helvetica Neue"/>
              </a:rPr>
              <a:t>Worked Example</a:t>
            </a:r>
            <a:endParaRPr b="1" sz="4200">
              <a:solidFill>
                <a:srgbClr val="08D0C4"/>
              </a:solidFill>
              <a:latin typeface="Helvetica Neue"/>
              <a:ea typeface="Helvetica Neue"/>
              <a:cs typeface="Helvetica Neue"/>
              <a:sym typeface="Helvetica Neue"/>
            </a:endParaRPr>
          </a:p>
        </p:txBody>
      </p:sp>
      <p:graphicFrame>
        <p:nvGraphicFramePr>
          <p:cNvPr id="233" name="Shape 233"/>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873500"/>
                <a:gridCol w="3440175"/>
              </a:tblGrid>
              <a:tr h="2983525">
                <a:tc>
                  <a:txBody>
                    <a:bodyPr>
                      <a:noAutofit/>
                    </a:bodyPr>
                    <a:lstStyle/>
                    <a:p>
                      <a:pPr indent="0" lvl="0" marL="0" rtl="0">
                        <a:spcBef>
                          <a:spcPts val="0"/>
                        </a:spcBef>
                        <a:spcAft>
                          <a:spcPts val="0"/>
                        </a:spcAft>
                        <a:buClr>
                          <a:schemeClr val="dk1"/>
                        </a:buClr>
                        <a:buSzPts val="1100"/>
                        <a:buFont typeface="Arial"/>
                        <a:buNone/>
                      </a:pPr>
                      <a:r>
                        <a:rPr b="1" lang="en" sz="2000">
                          <a:solidFill>
                            <a:schemeClr val="dk1"/>
                          </a:solidFill>
                          <a:latin typeface="Helvetica Neue"/>
                          <a:ea typeface="Helvetica Neue"/>
                          <a:cs typeface="Helvetica Neue"/>
                          <a:sym typeface="Helvetica Neue"/>
                        </a:rPr>
                        <a:t>Step 5.</a:t>
                      </a:r>
                      <a:r>
                        <a:rPr lang="en" sz="2000">
                          <a:solidFill>
                            <a:schemeClr val="dk1"/>
                          </a:solidFill>
                          <a:latin typeface="Helvetica Neue"/>
                          <a:ea typeface="Helvetica Neue"/>
                          <a:cs typeface="Helvetica Neue"/>
                          <a:sym typeface="Helvetica Neue"/>
                        </a:rPr>
                        <a:t> Connect the ‘AND’ block to an RGB LED block and touch the Sensor Button.</a:t>
                      </a:r>
                      <a:endParaRPr b="1"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22941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6.</a:t>
                      </a:r>
                      <a:r>
                        <a:rPr lang="en" sz="2000">
                          <a:solidFill>
                            <a:schemeClr val="dk1"/>
                          </a:solidFill>
                          <a:latin typeface="Helvetica Neue"/>
                          <a:ea typeface="Helvetica Neue"/>
                          <a:cs typeface="Helvetica Neue"/>
                          <a:sym typeface="Helvetica Neue"/>
                        </a:rPr>
                        <a:t> Activate the Toggle and touch the Sensor again.</a:t>
                      </a:r>
                      <a:endParaRPr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234" name="Shape 234"/>
          <p:cNvPicPr preferRelativeResize="0"/>
          <p:nvPr/>
        </p:nvPicPr>
        <p:blipFill>
          <a:blip r:embed="rId4">
            <a:alphaModFix/>
          </a:blip>
          <a:stretch>
            <a:fillRect/>
          </a:stretch>
        </p:blipFill>
        <p:spPr>
          <a:xfrm>
            <a:off x="5020400" y="1713675"/>
            <a:ext cx="2769325" cy="1628025"/>
          </a:xfrm>
          <a:prstGeom prst="rect">
            <a:avLst/>
          </a:prstGeom>
          <a:noFill/>
          <a:ln>
            <a:noFill/>
          </a:ln>
        </p:spPr>
      </p:pic>
      <p:pic>
        <p:nvPicPr>
          <p:cNvPr id="235" name="Shape 235"/>
          <p:cNvPicPr preferRelativeResize="0"/>
          <p:nvPr/>
        </p:nvPicPr>
        <p:blipFill>
          <a:blip r:embed="rId5">
            <a:alphaModFix/>
          </a:blip>
          <a:stretch>
            <a:fillRect/>
          </a:stretch>
        </p:blipFill>
        <p:spPr>
          <a:xfrm>
            <a:off x="5064063" y="4823500"/>
            <a:ext cx="2682000" cy="99715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pic>
        <p:nvPicPr>
          <p:cNvPr id="240" name="Shape 240"/>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41" name="Shape 241"/>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rtl="0" algn="r">
              <a:lnSpc>
                <a:spcPct val="90000"/>
              </a:lnSpc>
              <a:spcBef>
                <a:spcPts val="0"/>
              </a:spcBef>
              <a:spcAft>
                <a:spcPts val="0"/>
              </a:spcAft>
              <a:buClr>
                <a:schemeClr val="dk1"/>
              </a:buClr>
              <a:buSzPts val="4200"/>
              <a:buFont typeface="Arial"/>
              <a:buNone/>
            </a:pPr>
            <a:r>
              <a:rPr b="1" lang="en" sz="4200">
                <a:solidFill>
                  <a:srgbClr val="08D0C4"/>
                </a:solidFill>
                <a:latin typeface="Helvetica Neue"/>
                <a:ea typeface="Helvetica Neue"/>
                <a:cs typeface="Helvetica Neue"/>
                <a:sym typeface="Helvetica Neue"/>
              </a:rPr>
              <a:t>Worked Example</a:t>
            </a:r>
            <a:endParaRPr b="1" sz="4200">
              <a:solidFill>
                <a:srgbClr val="08D0C4"/>
              </a:solidFill>
              <a:latin typeface="Helvetica Neue"/>
              <a:ea typeface="Helvetica Neue"/>
              <a:cs typeface="Helvetica Neue"/>
              <a:sym typeface="Helvetica Neue"/>
            </a:endParaRPr>
          </a:p>
        </p:txBody>
      </p:sp>
      <p:graphicFrame>
        <p:nvGraphicFramePr>
          <p:cNvPr id="242" name="Shape 242"/>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873500"/>
                <a:gridCol w="3440175"/>
              </a:tblGrid>
              <a:tr h="2983525">
                <a:tc>
                  <a:txBody>
                    <a:bodyPr>
                      <a:noAutofit/>
                    </a:bodyPr>
                    <a:lstStyle/>
                    <a:p>
                      <a:pPr indent="0" lvl="0" marL="0" rtl="0">
                        <a:spcBef>
                          <a:spcPts val="0"/>
                        </a:spcBef>
                        <a:spcAft>
                          <a:spcPts val="0"/>
                        </a:spcAft>
                        <a:buClr>
                          <a:schemeClr val="dk1"/>
                        </a:buClr>
                        <a:buSzPts val="1100"/>
                        <a:buFont typeface="Arial"/>
                        <a:buNone/>
                      </a:pPr>
                      <a:r>
                        <a:rPr b="1" lang="en" sz="2000">
                          <a:solidFill>
                            <a:schemeClr val="dk1"/>
                          </a:solidFill>
                          <a:latin typeface="Helvetica Neue"/>
                          <a:ea typeface="Helvetica Neue"/>
                          <a:cs typeface="Helvetica Neue"/>
                          <a:sym typeface="Helvetica Neue"/>
                        </a:rPr>
                        <a:t>Step 7.</a:t>
                      </a:r>
                      <a:r>
                        <a:rPr lang="en" sz="2000">
                          <a:solidFill>
                            <a:schemeClr val="dk1"/>
                          </a:solidFill>
                          <a:latin typeface="Helvetica Neue"/>
                          <a:ea typeface="Helvetica Neue"/>
                          <a:cs typeface="Helvetica Neue"/>
                          <a:sym typeface="Helvetica Neue"/>
                        </a:rPr>
                        <a:t> Time for a new system! Connect a Key Press block to a Counter block. Now connect the Count to 2 Compare blocks. Set these to '=1' and '=2’.</a:t>
                      </a:r>
                      <a:endParaRPr b="1"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22941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8.</a:t>
                      </a:r>
                      <a:r>
                        <a:rPr lang="en" sz="2000">
                          <a:solidFill>
                            <a:schemeClr val="dk1"/>
                          </a:solidFill>
                          <a:latin typeface="Helvetica Neue"/>
                          <a:ea typeface="Helvetica Neue"/>
                          <a:cs typeface="Helvetica Neue"/>
                          <a:sym typeface="Helvetica Neue"/>
                        </a:rPr>
                        <a:t> Connect your Compare blocks to Color blocks. Make these Blue and Red. Connect the Color blocks to an RGB LED. Now try out your Key Press!</a:t>
                      </a:r>
                      <a:endParaRPr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243" name="Shape 243"/>
          <p:cNvPicPr preferRelativeResize="0"/>
          <p:nvPr/>
        </p:nvPicPr>
        <p:blipFill>
          <a:blip r:embed="rId4">
            <a:alphaModFix/>
          </a:blip>
          <a:stretch>
            <a:fillRect/>
          </a:stretch>
        </p:blipFill>
        <p:spPr>
          <a:xfrm>
            <a:off x="4926250" y="1770850"/>
            <a:ext cx="3079925" cy="1773290"/>
          </a:xfrm>
          <a:prstGeom prst="rect">
            <a:avLst/>
          </a:prstGeom>
          <a:noFill/>
          <a:ln>
            <a:noFill/>
          </a:ln>
        </p:spPr>
      </p:pic>
      <p:pic>
        <p:nvPicPr>
          <p:cNvPr id="244" name="Shape 244"/>
          <p:cNvPicPr preferRelativeResize="0"/>
          <p:nvPr/>
        </p:nvPicPr>
        <p:blipFill>
          <a:blip r:embed="rId5">
            <a:alphaModFix/>
          </a:blip>
          <a:stretch>
            <a:fillRect/>
          </a:stretch>
        </p:blipFill>
        <p:spPr>
          <a:xfrm>
            <a:off x="4926250" y="4810825"/>
            <a:ext cx="3079925" cy="113863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pic>
        <p:nvPicPr>
          <p:cNvPr id="249" name="Shape 249"/>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50" name="Shape 250"/>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rtl="0" algn="r">
              <a:lnSpc>
                <a:spcPct val="90000"/>
              </a:lnSpc>
              <a:spcBef>
                <a:spcPts val="0"/>
              </a:spcBef>
              <a:spcAft>
                <a:spcPts val="0"/>
              </a:spcAft>
              <a:buClr>
                <a:schemeClr val="dk1"/>
              </a:buClr>
              <a:buSzPts val="4200"/>
              <a:buFont typeface="Arial"/>
              <a:buNone/>
            </a:pPr>
            <a:r>
              <a:rPr b="1" lang="en" sz="4200">
                <a:solidFill>
                  <a:srgbClr val="08D0C4"/>
                </a:solidFill>
                <a:latin typeface="Helvetica Neue"/>
                <a:ea typeface="Helvetica Neue"/>
                <a:cs typeface="Helvetica Neue"/>
                <a:sym typeface="Helvetica Neue"/>
              </a:rPr>
              <a:t>Worked Example</a:t>
            </a:r>
            <a:endParaRPr b="1" sz="4200">
              <a:solidFill>
                <a:srgbClr val="08D0C4"/>
              </a:solidFill>
              <a:latin typeface="Helvetica Neue"/>
              <a:ea typeface="Helvetica Neue"/>
              <a:cs typeface="Helvetica Neue"/>
              <a:sym typeface="Helvetica Neue"/>
            </a:endParaRPr>
          </a:p>
        </p:txBody>
      </p:sp>
      <p:graphicFrame>
        <p:nvGraphicFramePr>
          <p:cNvPr id="251" name="Shape 251"/>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873500"/>
                <a:gridCol w="3440175"/>
              </a:tblGrid>
              <a:tr h="5277650">
                <a:tc>
                  <a:txBody>
                    <a:bodyPr>
                      <a:noAutofit/>
                    </a:bodyPr>
                    <a:lstStyle/>
                    <a:p>
                      <a:pPr indent="0" lvl="0" marL="0" rtl="0">
                        <a:spcBef>
                          <a:spcPts val="0"/>
                        </a:spcBef>
                        <a:spcAft>
                          <a:spcPts val="0"/>
                        </a:spcAft>
                        <a:buClr>
                          <a:schemeClr val="dk1"/>
                        </a:buClr>
                        <a:buSzPts val="1100"/>
                        <a:buFont typeface="Arial"/>
                        <a:buNone/>
                      </a:pPr>
                      <a:r>
                        <a:rPr b="1" lang="en" sz="2000">
                          <a:solidFill>
                            <a:schemeClr val="dk1"/>
                          </a:solidFill>
                          <a:latin typeface="Helvetica Neue"/>
                          <a:ea typeface="Helvetica Neue"/>
                          <a:cs typeface="Helvetica Neue"/>
                          <a:sym typeface="Helvetica Neue"/>
                        </a:rPr>
                        <a:t>Step 9.</a:t>
                      </a:r>
                      <a:r>
                        <a:rPr lang="en" sz="2000">
                          <a:solidFill>
                            <a:schemeClr val="dk1"/>
                          </a:solidFill>
                          <a:latin typeface="Helvetica Neue"/>
                          <a:ea typeface="Helvetica Neue"/>
                          <a:cs typeface="Helvetica Neue"/>
                          <a:sym typeface="Helvetica Neue"/>
                        </a:rPr>
                        <a:t> Don't forget to add a reset to your system! Drag and connect a Compare block and Text block onto the Workspace. Link together your Counter to your Compare and then onto your Text block. Edit the settings of your Compare blockt to ‘&gt;3’ and your Text block to say ‘reset’. Now try out your system!</a:t>
                      </a:r>
                      <a:endParaRPr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sz="900">
                        <a:solidFill>
                          <a:schemeClr val="dk1"/>
                        </a:solidFill>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252" name="Shape 252"/>
          <p:cNvPicPr preferRelativeResize="0"/>
          <p:nvPr/>
        </p:nvPicPr>
        <p:blipFill>
          <a:blip r:embed="rId4">
            <a:alphaModFix/>
          </a:blip>
          <a:stretch>
            <a:fillRect/>
          </a:stretch>
        </p:blipFill>
        <p:spPr>
          <a:xfrm>
            <a:off x="4914575" y="2748900"/>
            <a:ext cx="3089575" cy="16290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pic>
        <p:nvPicPr>
          <p:cNvPr id="257" name="Shape 257"/>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58" name="Shape 258"/>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259" name="Shape 259"/>
          <p:cNvSpPr txBox="1"/>
          <p:nvPr/>
        </p:nvSpPr>
        <p:spPr>
          <a:xfrm>
            <a:off x="412125" y="2468525"/>
            <a:ext cx="8705400" cy="36846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rPr b="1" i="1" lang="en" sz="2400">
                <a:solidFill>
                  <a:schemeClr val="dk1"/>
                </a:solidFill>
                <a:latin typeface="Helvetica Neue"/>
                <a:ea typeface="Helvetica Neue"/>
                <a:cs typeface="Helvetica Neue"/>
                <a:sym typeface="Helvetica Neue"/>
              </a:rPr>
              <a:t>1. How do you make the Counter increase by '1'?</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By pressing the Toggle </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By pressing the Button</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does this automatically</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200">
              <a:solidFill>
                <a:schemeClr val="dk1"/>
              </a:solidFill>
              <a:latin typeface="Helvetica Neue"/>
              <a:ea typeface="Helvetica Neue"/>
              <a:cs typeface="Helvetica Neue"/>
              <a:sym typeface="Helvetica Neue"/>
            </a:endParaRPr>
          </a:p>
          <a:p>
            <a:pPr indent="0" lvl="0" marL="0" rtl="0">
              <a:spcBef>
                <a:spcPts val="0"/>
              </a:spcBef>
              <a:spcAft>
                <a:spcPts val="0"/>
              </a:spcAft>
              <a:buNone/>
            </a:pPr>
            <a:r>
              <a:rPr b="1" i="1" lang="en" sz="2400">
                <a:solidFill>
                  <a:schemeClr val="dk1"/>
                </a:solidFill>
                <a:latin typeface="Helvetica Neue"/>
                <a:ea typeface="Helvetica Neue"/>
                <a:cs typeface="Helvetica Neue"/>
                <a:sym typeface="Helvetica Neue"/>
              </a:rPr>
              <a:t>2. How can the Compare blocks register numbers in the Counter?</a:t>
            </a:r>
            <a:endParaRPr b="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By comparing the value  from the Counter with the value they contain</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By using the Counter block as an Input</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Both of the above</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1000">
              <a:solidFill>
                <a:schemeClr val="dk1"/>
              </a:solidFill>
              <a:latin typeface="Helvetica Neue"/>
              <a:ea typeface="Helvetica Neue"/>
              <a:cs typeface="Helvetica Neue"/>
              <a:sym typeface="Helvetica Neue"/>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pic>
        <p:nvPicPr>
          <p:cNvPr id="264" name="Shape 264"/>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65" name="Shape 265"/>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sp>
        <p:nvSpPr>
          <p:cNvPr id="266" name="Shape 266"/>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Challenge 1</a:t>
            </a:r>
            <a:endParaRPr b="1" i="0" sz="4200" u="none" cap="none" strike="noStrike">
              <a:solidFill>
                <a:srgbClr val="08D0C4"/>
              </a:solidFill>
              <a:latin typeface="Helvetica Neue"/>
              <a:ea typeface="Helvetica Neue"/>
              <a:cs typeface="Helvetica Neue"/>
              <a:sym typeface="Helvetica Neue"/>
            </a:endParaRPr>
          </a:p>
        </p:txBody>
      </p:sp>
      <p:graphicFrame>
        <p:nvGraphicFramePr>
          <p:cNvPr id="267" name="Shape 267"/>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873500"/>
                <a:gridCol w="3440175"/>
              </a:tblGrid>
              <a:tr h="29835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1.</a:t>
                      </a:r>
                      <a:r>
                        <a:rPr lang="en" sz="2000">
                          <a:solidFill>
                            <a:schemeClr val="dk1"/>
                          </a:solidFill>
                          <a:latin typeface="Helvetica Neue"/>
                          <a:ea typeface="Helvetica Neue"/>
                          <a:cs typeface="Helvetica Neue"/>
                          <a:sym typeface="Helvetica Neue"/>
                        </a:rPr>
                        <a:t> Connect one Key Press block directly to an ‘AND’ gate. Connect another Key Press to a Toggle block which then connects to the ‘AND’ gate.</a:t>
                      </a:r>
                      <a:endParaRPr b="1" sz="2000">
                        <a:solidFill>
                          <a:schemeClr val="dk1"/>
                        </a:solidFill>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22941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2. </a:t>
                      </a:r>
                      <a:r>
                        <a:rPr lang="en" sz="2000">
                          <a:solidFill>
                            <a:schemeClr val="dk1"/>
                          </a:solidFill>
                          <a:latin typeface="Helvetica Neue"/>
                          <a:ea typeface="Helvetica Neue"/>
                          <a:cs typeface="Helvetica Neue"/>
                          <a:sym typeface="Helvetica Neue"/>
                        </a:rPr>
                        <a:t>Connect the output of the ‘AND’ block to the input of the Counter block.</a:t>
                      </a:r>
                      <a:endParaRPr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268" name="Shape 268"/>
          <p:cNvPicPr preferRelativeResize="0"/>
          <p:nvPr/>
        </p:nvPicPr>
        <p:blipFill>
          <a:blip r:embed="rId4">
            <a:alphaModFix/>
          </a:blip>
          <a:stretch>
            <a:fillRect/>
          </a:stretch>
        </p:blipFill>
        <p:spPr>
          <a:xfrm>
            <a:off x="5044725" y="1783525"/>
            <a:ext cx="2740200" cy="1594308"/>
          </a:xfrm>
          <a:prstGeom prst="rect">
            <a:avLst/>
          </a:prstGeom>
          <a:noFill/>
          <a:ln>
            <a:noFill/>
          </a:ln>
        </p:spPr>
      </p:pic>
      <p:pic>
        <p:nvPicPr>
          <p:cNvPr id="269" name="Shape 269"/>
          <p:cNvPicPr preferRelativeResize="0"/>
          <p:nvPr/>
        </p:nvPicPr>
        <p:blipFill>
          <a:blip r:embed="rId5">
            <a:alphaModFix/>
          </a:blip>
          <a:stretch>
            <a:fillRect/>
          </a:stretch>
        </p:blipFill>
        <p:spPr>
          <a:xfrm>
            <a:off x="4987850" y="4560750"/>
            <a:ext cx="2853950" cy="14356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pic>
        <p:nvPicPr>
          <p:cNvPr id="274" name="Shape 274"/>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75" name="Shape 275"/>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sp>
        <p:nvSpPr>
          <p:cNvPr id="276" name="Shape 276"/>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Challenge 1</a:t>
            </a:r>
            <a:endParaRPr b="1" i="0" sz="4200" u="none" cap="none" strike="noStrike">
              <a:solidFill>
                <a:srgbClr val="08D0C4"/>
              </a:solidFill>
              <a:latin typeface="Helvetica Neue"/>
              <a:ea typeface="Helvetica Neue"/>
              <a:cs typeface="Helvetica Neue"/>
              <a:sym typeface="Helvetica Neue"/>
            </a:endParaRPr>
          </a:p>
        </p:txBody>
      </p:sp>
      <p:graphicFrame>
        <p:nvGraphicFramePr>
          <p:cNvPr id="277" name="Shape 277"/>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873500"/>
                <a:gridCol w="3440175"/>
              </a:tblGrid>
              <a:tr h="3121300">
                <a:tc>
                  <a:txBody>
                    <a:bodyPr>
                      <a:noAutofit/>
                    </a:bodyPr>
                    <a:lstStyle/>
                    <a:p>
                      <a:pPr indent="0" lvl="0" marL="0" rtl="0">
                        <a:spcBef>
                          <a:spcPts val="0"/>
                        </a:spcBef>
                        <a:spcAft>
                          <a:spcPts val="0"/>
                        </a:spcAft>
                        <a:buClr>
                          <a:schemeClr val="dk1"/>
                        </a:buClr>
                        <a:buSzPts val="1100"/>
                        <a:buFont typeface="Arial"/>
                        <a:buNone/>
                      </a:pPr>
                      <a:r>
                        <a:rPr b="1" lang="en" sz="2000">
                          <a:solidFill>
                            <a:schemeClr val="dk1"/>
                          </a:solidFill>
                          <a:latin typeface="Helvetica Neue"/>
                          <a:ea typeface="Helvetica Neue"/>
                          <a:cs typeface="Helvetica Neue"/>
                          <a:sym typeface="Helvetica Neue"/>
                        </a:rPr>
                        <a:t>Step 3.</a:t>
                      </a:r>
                      <a:r>
                        <a:rPr lang="en" sz="2000">
                          <a:solidFill>
                            <a:schemeClr val="dk1"/>
                          </a:solidFill>
                          <a:latin typeface="Helvetica Neue"/>
                          <a:ea typeface="Helvetica Neue"/>
                          <a:cs typeface="Helvetica Neue"/>
                          <a:sym typeface="Helvetica Neue"/>
                        </a:rPr>
                        <a:t> Connect the Counter block to the 4 Compare blocks and set them as:</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 1 and = 2 connected to a Text block and a Color block</a:t>
                      </a:r>
                      <a:endParaRPr i="1"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 3 connected to an Interval block and a Color block</a:t>
                      </a:r>
                      <a:endParaRPr i="1"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&gt; 3 connected to a reset loop</a:t>
                      </a:r>
                      <a:endParaRPr b="1" sz="2000">
                        <a:solidFill>
                          <a:schemeClr val="dk1"/>
                        </a:solidFill>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2156350">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4. </a:t>
                      </a:r>
                      <a:r>
                        <a:rPr lang="en" sz="2000">
                          <a:solidFill>
                            <a:schemeClr val="dk1"/>
                          </a:solidFill>
                          <a:latin typeface="Helvetica Neue"/>
                          <a:ea typeface="Helvetica Neue"/>
                          <a:cs typeface="Helvetica Neue"/>
                          <a:sym typeface="Helvetica Neue"/>
                        </a:rPr>
                        <a:t>For Compare = 1</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edit the Text block to ‘OK’</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set the connected colour block to ‘Green’</a:t>
                      </a:r>
                      <a:endParaRPr b="1" sz="2000">
                        <a:solidFill>
                          <a:schemeClr val="dk1"/>
                        </a:solidFill>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278" name="Shape 278"/>
          <p:cNvPicPr preferRelativeResize="0"/>
          <p:nvPr/>
        </p:nvPicPr>
        <p:blipFill>
          <a:blip r:embed="rId4">
            <a:alphaModFix/>
          </a:blip>
          <a:stretch>
            <a:fillRect/>
          </a:stretch>
        </p:blipFill>
        <p:spPr>
          <a:xfrm>
            <a:off x="5229975" y="1421550"/>
            <a:ext cx="2385900" cy="2544950"/>
          </a:xfrm>
          <a:prstGeom prst="rect">
            <a:avLst/>
          </a:prstGeom>
          <a:noFill/>
          <a:ln>
            <a:noFill/>
          </a:ln>
        </p:spPr>
      </p:pic>
      <p:pic>
        <p:nvPicPr>
          <p:cNvPr id="279" name="Shape 279"/>
          <p:cNvPicPr preferRelativeResize="0"/>
          <p:nvPr/>
        </p:nvPicPr>
        <p:blipFill>
          <a:blip r:embed="rId5">
            <a:alphaModFix/>
          </a:blip>
          <a:stretch>
            <a:fillRect/>
          </a:stretch>
        </p:blipFill>
        <p:spPr>
          <a:xfrm>
            <a:off x="5480313" y="4521875"/>
            <a:ext cx="1885225" cy="19163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pic>
        <p:nvPicPr>
          <p:cNvPr id="284" name="Shape 284"/>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85" name="Shape 285"/>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sp>
        <p:nvSpPr>
          <p:cNvPr id="286" name="Shape 286"/>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Challenge 1</a:t>
            </a:r>
            <a:endParaRPr b="1" i="0" sz="4200" u="none" cap="none" strike="noStrike">
              <a:solidFill>
                <a:srgbClr val="08D0C4"/>
              </a:solidFill>
              <a:latin typeface="Helvetica Neue"/>
              <a:ea typeface="Helvetica Neue"/>
              <a:cs typeface="Helvetica Neue"/>
              <a:sym typeface="Helvetica Neue"/>
            </a:endParaRPr>
          </a:p>
        </p:txBody>
      </p:sp>
      <p:graphicFrame>
        <p:nvGraphicFramePr>
          <p:cNvPr id="287" name="Shape 287"/>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4490600"/>
                <a:gridCol w="2823075"/>
              </a:tblGrid>
              <a:tr h="3784200">
                <a:tc>
                  <a:txBody>
                    <a:bodyPr>
                      <a:noAutofit/>
                    </a:bodyPr>
                    <a:lstStyle/>
                    <a:p>
                      <a:pPr indent="0" lvl="0" marL="0" rtl="0">
                        <a:spcBef>
                          <a:spcPts val="0"/>
                        </a:spcBef>
                        <a:spcAft>
                          <a:spcPts val="0"/>
                        </a:spcAft>
                        <a:buClr>
                          <a:schemeClr val="dk1"/>
                        </a:buClr>
                        <a:buSzPts val="1100"/>
                        <a:buFont typeface="Arial"/>
                        <a:buNone/>
                      </a:pPr>
                      <a:r>
                        <a:rPr b="1" lang="en" sz="2000">
                          <a:solidFill>
                            <a:schemeClr val="dk1"/>
                          </a:solidFill>
                          <a:latin typeface="Helvetica Neue"/>
                          <a:ea typeface="Helvetica Neue"/>
                          <a:cs typeface="Helvetica Neue"/>
                          <a:sym typeface="Helvetica Neue"/>
                        </a:rPr>
                        <a:t>Step 5</a:t>
                      </a:r>
                      <a:r>
                        <a:rPr lang="en" sz="2000">
                          <a:solidFill>
                            <a:schemeClr val="dk1"/>
                          </a:solidFill>
                          <a:latin typeface="Helvetica Neue"/>
                          <a:ea typeface="Helvetica Neue"/>
                          <a:cs typeface="Helvetica Neue"/>
                          <a:sym typeface="Helvetica Neue"/>
                        </a:rPr>
                        <a:t>. For Compare = 2</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Edit the Text box to ‘SOS’</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set connected colour block to ‘Amber’</a:t>
                      </a:r>
                      <a:endParaRPr sz="20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lang="en" sz="2000">
                          <a:solidFill>
                            <a:schemeClr val="dk1"/>
                          </a:solidFill>
                          <a:latin typeface="Helvetica Neue"/>
                          <a:ea typeface="Helvetica Neue"/>
                          <a:cs typeface="Helvetica Neue"/>
                          <a:sym typeface="Helvetica Neue"/>
                        </a:rPr>
                        <a:t>            For Compare = 3</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set the connected Interval block to 10 milliseconds</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edit the connected colour block to ‘Red’</a:t>
                      </a:r>
                      <a:endParaRPr sz="20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lang="en" sz="2000">
                          <a:solidFill>
                            <a:schemeClr val="dk1"/>
                          </a:solidFill>
                          <a:latin typeface="Helvetica Neue"/>
                          <a:ea typeface="Helvetica Neue"/>
                          <a:cs typeface="Helvetica Neue"/>
                          <a:sym typeface="Helvetica Neue"/>
                        </a:rPr>
                        <a:t>For Compare &gt;3, make a ‘reset loop’ to the Counter.</a:t>
                      </a:r>
                      <a:endParaRPr b="1" sz="2000">
                        <a:solidFill>
                          <a:schemeClr val="dk1"/>
                        </a:solidFill>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493450">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6.</a:t>
                      </a:r>
                      <a:r>
                        <a:rPr lang="en" sz="2000">
                          <a:solidFill>
                            <a:schemeClr val="dk1"/>
                          </a:solidFill>
                          <a:latin typeface="Helvetica Neue"/>
                          <a:ea typeface="Helvetica Neue"/>
                          <a:cs typeface="Helvetica Neue"/>
                          <a:sym typeface="Helvetica Neue"/>
                        </a:rPr>
                        <a:t> Connect the Text blocks following Compare blocks ‘=1’ and ‘=2’ to a Morse code block.</a:t>
                      </a:r>
                      <a:endParaRPr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288" name="Shape 288"/>
          <p:cNvPicPr preferRelativeResize="0"/>
          <p:nvPr/>
        </p:nvPicPr>
        <p:blipFill>
          <a:blip r:embed="rId4">
            <a:alphaModFix/>
          </a:blip>
          <a:stretch>
            <a:fillRect/>
          </a:stretch>
        </p:blipFill>
        <p:spPr>
          <a:xfrm>
            <a:off x="5941325" y="5192575"/>
            <a:ext cx="1393760" cy="1241700"/>
          </a:xfrm>
          <a:prstGeom prst="rect">
            <a:avLst/>
          </a:prstGeom>
          <a:noFill/>
          <a:ln>
            <a:noFill/>
          </a:ln>
        </p:spPr>
      </p:pic>
      <p:pic>
        <p:nvPicPr>
          <p:cNvPr id="289" name="Shape 289"/>
          <p:cNvPicPr preferRelativeResize="0"/>
          <p:nvPr/>
        </p:nvPicPr>
        <p:blipFill>
          <a:blip r:embed="rId5">
            <a:alphaModFix/>
          </a:blip>
          <a:stretch>
            <a:fillRect/>
          </a:stretch>
        </p:blipFill>
        <p:spPr>
          <a:xfrm>
            <a:off x="5504000" y="1891400"/>
            <a:ext cx="2420800" cy="24501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pic>
        <p:nvPicPr>
          <p:cNvPr id="294" name="Shape 294"/>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95" name="Shape 295"/>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sp>
        <p:nvSpPr>
          <p:cNvPr id="296" name="Shape 296"/>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Challenge 1</a:t>
            </a:r>
            <a:endParaRPr b="1" i="0" sz="4200" u="none" cap="none" strike="noStrike">
              <a:solidFill>
                <a:srgbClr val="08D0C4"/>
              </a:solidFill>
              <a:latin typeface="Helvetica Neue"/>
              <a:ea typeface="Helvetica Neue"/>
              <a:cs typeface="Helvetica Neue"/>
              <a:sym typeface="Helvetica Neue"/>
            </a:endParaRPr>
          </a:p>
        </p:txBody>
      </p:sp>
      <p:graphicFrame>
        <p:nvGraphicFramePr>
          <p:cNvPr id="297" name="Shape 297"/>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442675"/>
                <a:gridCol w="3871000"/>
              </a:tblGrid>
              <a:tr h="5277650">
                <a:tc>
                  <a:txBody>
                    <a:bodyPr>
                      <a:noAutofit/>
                    </a:bodyPr>
                    <a:lstStyle/>
                    <a:p>
                      <a:pPr indent="0" lvl="0" marL="0" rtl="0">
                        <a:spcBef>
                          <a:spcPts val="0"/>
                        </a:spcBef>
                        <a:spcAft>
                          <a:spcPts val="0"/>
                        </a:spcAft>
                        <a:buClr>
                          <a:schemeClr val="dk1"/>
                        </a:buClr>
                        <a:buSzPts val="1100"/>
                        <a:buFont typeface="Arial"/>
                        <a:buNone/>
                      </a:pPr>
                      <a:r>
                        <a:rPr b="1" lang="en" sz="2000">
                          <a:solidFill>
                            <a:schemeClr val="dk1"/>
                          </a:solidFill>
                          <a:latin typeface="Helvetica Neue"/>
                          <a:ea typeface="Helvetica Neue"/>
                          <a:cs typeface="Helvetica Neue"/>
                          <a:sym typeface="Helvetica Neue"/>
                        </a:rPr>
                        <a:t>Step 7.</a:t>
                      </a:r>
                      <a:r>
                        <a:rPr lang="en" sz="2000">
                          <a:solidFill>
                            <a:schemeClr val="dk1"/>
                          </a:solidFill>
                          <a:latin typeface="Helvetica Neue"/>
                          <a:ea typeface="Helvetica Neue"/>
                          <a:cs typeface="Helvetica Neue"/>
                          <a:sym typeface="Helvetica Neue"/>
                        </a:rPr>
                        <a:t> The outputs into the Light and Buzzer are as follows:</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the 3 Color blocks input to the Light</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The Morse code blocks input to the Buzzer</a:t>
                      </a:r>
                      <a:endParaRPr sz="2000">
                        <a:solidFill>
                          <a:schemeClr val="dk1"/>
                        </a:solidFill>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the Interval block inputs to the Light</a:t>
                      </a:r>
                      <a:endParaRPr b="1" sz="2000">
                        <a:solidFill>
                          <a:schemeClr val="dk1"/>
                        </a:solidFill>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298" name="Shape 298"/>
          <p:cNvPicPr preferRelativeResize="0"/>
          <p:nvPr/>
        </p:nvPicPr>
        <p:blipFill>
          <a:blip r:embed="rId4">
            <a:alphaModFix/>
          </a:blip>
          <a:stretch>
            <a:fillRect/>
          </a:stretch>
        </p:blipFill>
        <p:spPr>
          <a:xfrm>
            <a:off x="4490100" y="2595325"/>
            <a:ext cx="3514900" cy="23858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2" name="Shape 302"/>
        <p:cNvGrpSpPr/>
        <p:nvPr/>
      </p:nvGrpSpPr>
      <p:grpSpPr>
        <a:xfrm>
          <a:off x="0" y="0"/>
          <a:ext cx="0" cy="0"/>
          <a:chOff x="0" y="0"/>
          <a:chExt cx="0" cy="0"/>
        </a:xfrm>
      </p:grpSpPr>
      <p:pic>
        <p:nvPicPr>
          <p:cNvPr id="303" name="Shape 303"/>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304" name="Shape 304"/>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sp>
        <p:nvSpPr>
          <p:cNvPr id="305" name="Shape 305"/>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Challenge 1</a:t>
            </a:r>
            <a:endParaRPr b="1" i="0" sz="4200" u="none" cap="none" strike="noStrike">
              <a:solidFill>
                <a:srgbClr val="08D0C4"/>
              </a:solidFill>
              <a:latin typeface="Helvetica Neue"/>
              <a:ea typeface="Helvetica Neue"/>
              <a:cs typeface="Helvetica Neue"/>
              <a:sym typeface="Helvetica Neue"/>
            </a:endParaRPr>
          </a:p>
        </p:txBody>
      </p:sp>
      <p:graphicFrame>
        <p:nvGraphicFramePr>
          <p:cNvPr id="306" name="Shape 306"/>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2057125"/>
                <a:gridCol w="5256550"/>
              </a:tblGrid>
              <a:tr h="5277650">
                <a:tc>
                  <a:txBody>
                    <a:bodyPr>
                      <a:noAutofit/>
                    </a:bodyPr>
                    <a:lstStyle/>
                    <a:p>
                      <a:pPr indent="0" lvl="0" marL="0" rtl="0">
                        <a:spcBef>
                          <a:spcPts val="0"/>
                        </a:spcBef>
                        <a:spcAft>
                          <a:spcPts val="0"/>
                        </a:spcAft>
                        <a:buClr>
                          <a:schemeClr val="dk1"/>
                        </a:buClr>
                        <a:buSzPts val="1100"/>
                        <a:buFont typeface="Arial"/>
                        <a:buNone/>
                      </a:pPr>
                      <a:r>
                        <a:rPr b="1" lang="en" sz="2000">
                          <a:solidFill>
                            <a:schemeClr val="dk1"/>
                          </a:solidFill>
                          <a:latin typeface="Helvetica Neue"/>
                          <a:ea typeface="Helvetica Neue"/>
                          <a:cs typeface="Helvetica Neue"/>
                          <a:sym typeface="Helvetica Neue"/>
                        </a:rPr>
                        <a:t>Step 8.</a:t>
                      </a:r>
                      <a:r>
                        <a:rPr lang="en" sz="2000">
                          <a:solidFill>
                            <a:schemeClr val="dk1"/>
                          </a:solidFill>
                          <a:latin typeface="Helvetica Neue"/>
                          <a:ea typeface="Helvetica Neue"/>
                          <a:cs typeface="Helvetica Neue"/>
                          <a:sym typeface="Helvetica Neue"/>
                        </a:rPr>
                        <a:t> Well done on getting this far. This is a complicated system. Now it is finished, try it out!</a:t>
                      </a:r>
                      <a:endParaRPr b="1"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307" name="Shape 307"/>
          <p:cNvPicPr preferRelativeResize="0"/>
          <p:nvPr/>
        </p:nvPicPr>
        <p:blipFill>
          <a:blip r:embed="rId4">
            <a:alphaModFix/>
          </a:blip>
          <a:stretch>
            <a:fillRect/>
          </a:stretch>
        </p:blipFill>
        <p:spPr>
          <a:xfrm>
            <a:off x="3098200" y="2605075"/>
            <a:ext cx="4807700" cy="24425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pic>
        <p:nvPicPr>
          <p:cNvPr id="312" name="Shape 312"/>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313" name="Shape 313"/>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314" name="Shape 314"/>
          <p:cNvSpPr txBox="1"/>
          <p:nvPr/>
        </p:nvSpPr>
        <p:spPr>
          <a:xfrm>
            <a:off x="219300" y="2351975"/>
            <a:ext cx="8705400" cy="31728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What does each compare block do?</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activates a different output, depending on the conditions</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send a green, amber or red alert and ‘OK’ or SOS’ depending on the Counter value</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 and ‘A’</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Why is it useful to have the AND block to ready the system for use?</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Because thr AND Gate needs 2 inputs</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Because</a:t>
            </a:r>
            <a:r>
              <a:rPr i="1" lang="en" sz="2000">
                <a:solidFill>
                  <a:schemeClr val="dk1"/>
                </a:solidFill>
                <a:latin typeface="Helvetica Neue"/>
                <a:ea typeface="Helvetica Neue"/>
                <a:cs typeface="Helvetica Neue"/>
                <a:sym typeface="Helvetica Neue"/>
              </a:rPr>
              <a:t> of the </a:t>
            </a:r>
            <a:r>
              <a:rPr i="1" lang="en" sz="2000">
                <a:solidFill>
                  <a:schemeClr val="dk1"/>
                </a:solidFill>
                <a:latin typeface="Helvetica Neue"/>
                <a:ea typeface="Helvetica Neue"/>
                <a:cs typeface="Helvetica Neue"/>
                <a:sym typeface="Helvetica Neue"/>
              </a:rPr>
              <a:t>conditions</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So that the system can be ‘off’, readied and ‘on’ thus </a:t>
            </a:r>
            <a:r>
              <a:rPr i="1" lang="en" sz="2000">
                <a:solidFill>
                  <a:schemeClr val="dk1"/>
                </a:solidFill>
                <a:latin typeface="Helvetica Neue"/>
                <a:ea typeface="Helvetica Neue"/>
                <a:cs typeface="Helvetica Neue"/>
                <a:sym typeface="Helvetica Neue"/>
              </a:rPr>
              <a:t>preventing</a:t>
            </a:r>
            <a:r>
              <a:rPr i="1" lang="en" sz="2000">
                <a:solidFill>
                  <a:schemeClr val="dk1"/>
                </a:solidFill>
                <a:latin typeface="Helvetica Neue"/>
                <a:ea typeface="Helvetica Neue"/>
                <a:cs typeface="Helvetica Neue"/>
                <a:sym typeface="Helvetica Neue"/>
              </a:rPr>
              <a:t> accidental use</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Shape 161"/>
          <p:cNvSpPr txBox="1"/>
          <p:nvPr/>
        </p:nvSpPr>
        <p:spPr>
          <a:xfrm>
            <a:off x="0" y="-13447"/>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5000"/>
              <a:buFont typeface="Arial"/>
              <a:buNone/>
            </a:pPr>
            <a:r>
              <a:rPr b="1" i="1" lang="en" sz="5000">
                <a:solidFill>
                  <a:schemeClr val="lt1"/>
                </a:solidFill>
                <a:latin typeface="Helvetica Neue"/>
                <a:ea typeface="Helvetica Neue"/>
                <a:cs typeface="Helvetica Neue"/>
                <a:sym typeface="Helvetica Neue"/>
              </a:rPr>
              <a:t>Warm up</a:t>
            </a:r>
            <a:endParaRPr b="1" i="1" sz="5000" u="none" cap="none" strike="noStrike">
              <a:solidFill>
                <a:schemeClr val="lt1"/>
              </a:solidFill>
              <a:latin typeface="Helvetica Neue"/>
              <a:ea typeface="Helvetica Neue"/>
              <a:cs typeface="Helvetica Neue"/>
              <a:sym typeface="Helvetica Neue"/>
            </a:endParaRPr>
          </a:p>
        </p:txBody>
      </p:sp>
      <p:sp>
        <p:nvSpPr>
          <p:cNvPr id="162" name="Shape 162"/>
          <p:cNvSpPr txBox="1"/>
          <p:nvPr/>
        </p:nvSpPr>
        <p:spPr>
          <a:xfrm>
            <a:off x="0" y="1131350"/>
            <a:ext cx="9114300" cy="1052100"/>
          </a:xfrm>
          <a:prstGeom prst="rect">
            <a:avLst/>
          </a:prstGeom>
          <a:noFill/>
          <a:ln>
            <a:noFill/>
          </a:ln>
        </p:spPr>
        <p:txBody>
          <a:bodyPr anchorCtr="0" anchor="ctr" bIns="91425" lIns="91425" spcFirstLastPara="1" rIns="91425" wrap="square" tIns="91425">
            <a:noAutofit/>
          </a:bodyPr>
          <a:lstStyle/>
          <a:p>
            <a:pPr indent="0" lvl="0" marL="857250" rtl="0" algn="ctr">
              <a:spcBef>
                <a:spcPts val="0"/>
              </a:spcBef>
              <a:spcAft>
                <a:spcPts val="0"/>
              </a:spcAft>
              <a:buClr>
                <a:schemeClr val="dk1"/>
              </a:buClr>
              <a:buSzPts val="1100"/>
              <a:buFont typeface="Arial"/>
              <a:buNone/>
            </a:pPr>
            <a:r>
              <a:rPr b="1" i="1" lang="en" sz="2500">
                <a:solidFill>
                  <a:schemeClr val="dk1"/>
                </a:solidFill>
                <a:latin typeface="Helvetica Neue"/>
                <a:ea typeface="Helvetica Neue"/>
                <a:cs typeface="Helvetica Neue"/>
                <a:sym typeface="Helvetica Neue"/>
              </a:rPr>
              <a:t>How do we make choices?</a:t>
            </a:r>
            <a:endParaRPr b="1" sz="2500">
              <a:solidFill>
                <a:schemeClr val="dk1"/>
              </a:solidFill>
              <a:latin typeface="Helvetica Neue"/>
              <a:ea typeface="Helvetica Neue"/>
              <a:cs typeface="Helvetica Neue"/>
              <a:sym typeface="Helvetica Neue"/>
            </a:endParaRPr>
          </a:p>
        </p:txBody>
      </p:sp>
      <p:pic>
        <p:nvPicPr>
          <p:cNvPr id="163" name="Shape 163"/>
          <p:cNvPicPr preferRelativeResize="0"/>
          <p:nvPr/>
        </p:nvPicPr>
        <p:blipFill rotWithShape="1">
          <a:blip r:embed="rId3">
            <a:alphaModFix/>
          </a:blip>
          <a:srcRect b="0" l="1640" r="-1639" t="0"/>
          <a:stretch/>
        </p:blipFill>
        <p:spPr>
          <a:xfrm>
            <a:off x="2412600" y="2115425"/>
            <a:ext cx="4654450" cy="35803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pic>
        <p:nvPicPr>
          <p:cNvPr id="319" name="Shape 319"/>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320" name="Shape 320"/>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a:t>
            </a:r>
            <a:r>
              <a:rPr b="1" lang="en" sz="4200">
                <a:solidFill>
                  <a:srgbClr val="08D0C4"/>
                </a:solidFill>
                <a:latin typeface="Helvetica Neue"/>
                <a:ea typeface="Helvetica Neue"/>
                <a:cs typeface="Helvetica Neue"/>
                <a:sym typeface="Helvetica Neue"/>
              </a:rPr>
              <a:t>Challenge 1- Debug i</a:t>
            </a:r>
            <a:r>
              <a:rPr b="1" lang="en" sz="4200">
                <a:solidFill>
                  <a:srgbClr val="08D0C4"/>
                </a:solidFill>
                <a:latin typeface="Helvetica Neue"/>
                <a:ea typeface="Helvetica Neue"/>
                <a:cs typeface="Helvetica Neue"/>
                <a:sym typeface="Helvetica Neue"/>
              </a:rPr>
              <a:t>t!</a:t>
            </a:r>
            <a:endParaRPr b="1" i="0" sz="4200" u="none" cap="none" strike="noStrike">
              <a:solidFill>
                <a:srgbClr val="08D0C4"/>
              </a:solidFill>
              <a:latin typeface="Helvetica Neue"/>
              <a:ea typeface="Helvetica Neue"/>
              <a:cs typeface="Helvetica Neue"/>
              <a:sym typeface="Helvetica Neue"/>
            </a:endParaRPr>
          </a:p>
        </p:txBody>
      </p:sp>
      <p:sp>
        <p:nvSpPr>
          <p:cNvPr id="321" name="Shape 321"/>
          <p:cNvSpPr txBox="1"/>
          <p:nvPr/>
        </p:nvSpPr>
        <p:spPr>
          <a:xfrm>
            <a:off x="748975" y="123025"/>
            <a:ext cx="7420200" cy="19197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b="1" lang="en" sz="1800">
                <a:latin typeface="Helvetica Neue"/>
                <a:ea typeface="Helvetica Neue"/>
                <a:cs typeface="Helvetica Neue"/>
                <a:sym typeface="Helvetica Neue"/>
              </a:rPr>
              <a:t>Is your Morse too fast to </a:t>
            </a:r>
            <a:r>
              <a:rPr b="1" lang="en" sz="1800">
                <a:latin typeface="Helvetica Neue"/>
                <a:ea typeface="Helvetica Neue"/>
                <a:cs typeface="Helvetica Neue"/>
                <a:sym typeface="Helvetica Neue"/>
              </a:rPr>
              <a:t>understand</a:t>
            </a:r>
            <a:r>
              <a:rPr b="1" lang="en" sz="1800">
                <a:latin typeface="Helvetica Neue"/>
                <a:ea typeface="Helvetica Neue"/>
                <a:cs typeface="Helvetica Neue"/>
                <a:sym typeface="Helvetica Neue"/>
              </a:rPr>
              <a:t>?</a:t>
            </a:r>
            <a:endParaRPr sz="1800"/>
          </a:p>
        </p:txBody>
      </p:sp>
      <p:graphicFrame>
        <p:nvGraphicFramePr>
          <p:cNvPr id="322" name="Shape 322"/>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873500"/>
                <a:gridCol w="3440175"/>
              </a:tblGrid>
              <a:tr h="29835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1.</a:t>
                      </a:r>
                      <a:r>
                        <a:rPr lang="en" sz="2000">
                          <a:solidFill>
                            <a:schemeClr val="dk1"/>
                          </a:solidFill>
                          <a:latin typeface="Helvetica Neue"/>
                          <a:ea typeface="Helvetica Neue"/>
                          <a:cs typeface="Helvetica Neue"/>
                          <a:sym typeface="Helvetica Neue"/>
                        </a:rPr>
                        <a:t> See how the speed of the Morse code sent to the Buzzer/Light can be changed by opening up the Morse Code settings.</a:t>
                      </a:r>
                      <a:endParaRPr b="1" sz="2000">
                        <a:solidFill>
                          <a:schemeClr val="dk1"/>
                        </a:solidFill>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22941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2.</a:t>
                      </a:r>
                      <a:r>
                        <a:rPr lang="en" sz="2000">
                          <a:solidFill>
                            <a:schemeClr val="dk1"/>
                          </a:solidFill>
                          <a:latin typeface="Helvetica Neue"/>
                          <a:ea typeface="Helvetica Neue"/>
                          <a:cs typeface="Helvetica Neue"/>
                          <a:sym typeface="Helvetica Neue"/>
                        </a:rPr>
                        <a:t> Experiment to find the best speed and try your system again.</a:t>
                      </a:r>
                      <a:endParaRPr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323" name="Shape 323"/>
          <p:cNvPicPr preferRelativeResize="0"/>
          <p:nvPr/>
        </p:nvPicPr>
        <p:blipFill>
          <a:blip r:embed="rId4">
            <a:alphaModFix/>
          </a:blip>
          <a:stretch>
            <a:fillRect/>
          </a:stretch>
        </p:blipFill>
        <p:spPr>
          <a:xfrm>
            <a:off x="5143150" y="1736950"/>
            <a:ext cx="2606100" cy="1764375"/>
          </a:xfrm>
          <a:prstGeom prst="rect">
            <a:avLst/>
          </a:prstGeom>
          <a:noFill/>
          <a:ln>
            <a:noFill/>
          </a:ln>
        </p:spPr>
      </p:pic>
      <p:pic>
        <p:nvPicPr>
          <p:cNvPr id="324" name="Shape 324"/>
          <p:cNvPicPr preferRelativeResize="0"/>
          <p:nvPr/>
        </p:nvPicPr>
        <p:blipFill>
          <a:blip r:embed="rId5">
            <a:alphaModFix/>
          </a:blip>
          <a:stretch>
            <a:fillRect/>
          </a:stretch>
        </p:blipFill>
        <p:spPr>
          <a:xfrm>
            <a:off x="4956550" y="4520775"/>
            <a:ext cx="2979300" cy="14989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pic>
        <p:nvPicPr>
          <p:cNvPr id="329" name="Shape 329"/>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330" name="Shape 330"/>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Challenge 2</a:t>
            </a:r>
            <a:endParaRPr b="1" i="0" sz="4200" u="none" cap="none" strike="noStrike">
              <a:solidFill>
                <a:srgbClr val="08D0C4"/>
              </a:solidFill>
              <a:latin typeface="Helvetica Neue"/>
              <a:ea typeface="Helvetica Neue"/>
              <a:cs typeface="Helvetica Neue"/>
              <a:sym typeface="Helvetica Neue"/>
            </a:endParaRPr>
          </a:p>
        </p:txBody>
      </p:sp>
      <p:graphicFrame>
        <p:nvGraphicFramePr>
          <p:cNvPr id="331" name="Shape 331"/>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873500"/>
                <a:gridCol w="3440175"/>
              </a:tblGrid>
              <a:tr h="29835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1. </a:t>
                      </a:r>
                      <a:r>
                        <a:rPr lang="en" sz="2000">
                          <a:solidFill>
                            <a:schemeClr val="dk1"/>
                          </a:solidFill>
                          <a:latin typeface="Helvetica Neue"/>
                          <a:ea typeface="Helvetica Neue"/>
                          <a:cs typeface="Helvetica Neue"/>
                          <a:sym typeface="Helvetica Neue"/>
                        </a:rPr>
                        <a:t>Connect an ‘OR’ gate between the ‘AND’ gate and the Counter block.</a:t>
                      </a:r>
                      <a:endParaRPr b="1" sz="2000">
                        <a:solidFill>
                          <a:schemeClr val="dk1"/>
                        </a:solidFill>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22941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2. </a:t>
                      </a:r>
                      <a:r>
                        <a:rPr lang="en" sz="2000">
                          <a:solidFill>
                            <a:schemeClr val="dk1"/>
                          </a:solidFill>
                          <a:latin typeface="Helvetica Neue"/>
                          <a:ea typeface="Helvetica Neue"/>
                          <a:cs typeface="Helvetica Neue"/>
                          <a:sym typeface="Helvetica Neue"/>
                        </a:rPr>
                        <a:t>Connect a Light Sensor block to the input of the ‘OR’ block. Edit the Settings of the Light Sensor to be a button.</a:t>
                      </a:r>
                      <a:endParaRPr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332" name="Shape 332"/>
          <p:cNvPicPr preferRelativeResize="0"/>
          <p:nvPr/>
        </p:nvPicPr>
        <p:blipFill>
          <a:blip r:embed="rId4">
            <a:alphaModFix/>
          </a:blip>
          <a:stretch>
            <a:fillRect/>
          </a:stretch>
        </p:blipFill>
        <p:spPr>
          <a:xfrm>
            <a:off x="4927250" y="2016425"/>
            <a:ext cx="3070475" cy="1627975"/>
          </a:xfrm>
          <a:prstGeom prst="rect">
            <a:avLst/>
          </a:prstGeom>
          <a:noFill/>
          <a:ln>
            <a:noFill/>
          </a:ln>
        </p:spPr>
      </p:pic>
      <p:pic>
        <p:nvPicPr>
          <p:cNvPr id="333" name="Shape 333"/>
          <p:cNvPicPr preferRelativeResize="0"/>
          <p:nvPr/>
        </p:nvPicPr>
        <p:blipFill>
          <a:blip r:embed="rId5">
            <a:alphaModFix/>
          </a:blip>
          <a:stretch>
            <a:fillRect/>
          </a:stretch>
        </p:blipFill>
        <p:spPr>
          <a:xfrm>
            <a:off x="5445238" y="4311200"/>
            <a:ext cx="2034500" cy="21001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7" name="Shape 337"/>
        <p:cNvGrpSpPr/>
        <p:nvPr/>
      </p:nvGrpSpPr>
      <p:grpSpPr>
        <a:xfrm>
          <a:off x="0" y="0"/>
          <a:ext cx="0" cy="0"/>
          <a:chOff x="0" y="0"/>
          <a:chExt cx="0" cy="0"/>
        </a:xfrm>
      </p:grpSpPr>
      <p:pic>
        <p:nvPicPr>
          <p:cNvPr id="338" name="Shape 338"/>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339" name="Shape 339"/>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Challenge 2</a:t>
            </a:r>
            <a:endParaRPr b="1" i="0" sz="4200" u="none" cap="none" strike="noStrike">
              <a:solidFill>
                <a:srgbClr val="08D0C4"/>
              </a:solidFill>
              <a:latin typeface="Helvetica Neue"/>
              <a:ea typeface="Helvetica Neue"/>
              <a:cs typeface="Helvetica Neue"/>
              <a:sym typeface="Helvetica Neue"/>
            </a:endParaRPr>
          </a:p>
        </p:txBody>
      </p:sp>
      <p:graphicFrame>
        <p:nvGraphicFramePr>
          <p:cNvPr id="340" name="Shape 340"/>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2383125"/>
                <a:gridCol w="4930550"/>
              </a:tblGrid>
              <a:tr h="5277650">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3. </a:t>
                      </a:r>
                      <a:r>
                        <a:rPr lang="en" sz="2000">
                          <a:solidFill>
                            <a:schemeClr val="dk1"/>
                          </a:solidFill>
                          <a:latin typeface="Helvetica Neue"/>
                          <a:ea typeface="Helvetica Neue"/>
                          <a:cs typeface="Helvetica Neue"/>
                          <a:sym typeface="Helvetica Neue"/>
                        </a:rPr>
                        <a:t>Test your improved system!</a:t>
                      </a:r>
                      <a:endParaRPr b="1" sz="2000">
                        <a:solidFill>
                          <a:schemeClr val="dk1"/>
                        </a:solidFill>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341" name="Shape 341"/>
          <p:cNvPicPr preferRelativeResize="0"/>
          <p:nvPr/>
        </p:nvPicPr>
        <p:blipFill>
          <a:blip r:embed="rId4">
            <a:alphaModFix/>
          </a:blip>
          <a:stretch>
            <a:fillRect/>
          </a:stretch>
        </p:blipFill>
        <p:spPr>
          <a:xfrm>
            <a:off x="3377650" y="2653550"/>
            <a:ext cx="4594750" cy="22112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5" name="Shape 345"/>
        <p:cNvGrpSpPr/>
        <p:nvPr/>
      </p:nvGrpSpPr>
      <p:grpSpPr>
        <a:xfrm>
          <a:off x="0" y="0"/>
          <a:ext cx="0" cy="0"/>
          <a:chOff x="0" y="0"/>
          <a:chExt cx="0" cy="0"/>
        </a:xfrm>
      </p:grpSpPr>
      <p:pic>
        <p:nvPicPr>
          <p:cNvPr id="346" name="Shape 346"/>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347" name="Shape 347"/>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348" name="Shape 348"/>
          <p:cNvSpPr txBox="1"/>
          <p:nvPr/>
        </p:nvSpPr>
        <p:spPr>
          <a:xfrm>
            <a:off x="219300" y="2363625"/>
            <a:ext cx="8705400" cy="31614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What do Logic gates do?</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They receive outputs</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They are true or false</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They receive inputs and send a True or False value depending </a:t>
            </a:r>
            <a:r>
              <a:rPr lang="en" sz="2000">
                <a:solidFill>
                  <a:srgbClr val="222222"/>
                </a:solidFill>
                <a:highlight>
                  <a:srgbClr val="FFFFFF"/>
                </a:highlight>
              </a:rPr>
              <a:t>on the signal they receive </a:t>
            </a:r>
            <a:endParaRPr sz="2000">
              <a:solidFill>
                <a:srgbClr val="222222"/>
              </a:solidFill>
              <a:highlight>
                <a:srgbClr val="FFFFFF"/>
              </a:highlight>
            </a:endParaRPr>
          </a:p>
          <a:p>
            <a:pPr indent="0" lvl="0" marL="0" rtl="0">
              <a:lnSpc>
                <a:spcPct val="115000"/>
              </a:lnSpc>
              <a:spcBef>
                <a:spcPts val="0"/>
              </a:spcBef>
              <a:spcAft>
                <a:spcPts val="0"/>
              </a:spcAft>
              <a:buNone/>
            </a:pPr>
            <a:r>
              <a:rPr b="1" lang="en" sz="2400">
                <a:solidFill>
                  <a:srgbClr val="222222"/>
                </a:solidFill>
                <a:highlight>
                  <a:srgbClr val="FFFFFF"/>
                </a:highlight>
                <a:latin typeface="Helvetica Neue"/>
                <a:ea typeface="Helvetica Neue"/>
                <a:cs typeface="Helvetica Neue"/>
                <a:sym typeface="Helvetica Neue"/>
              </a:rPr>
              <a:t>2. </a:t>
            </a:r>
            <a:r>
              <a:rPr b="1" i="1" lang="en" sz="2400">
                <a:solidFill>
                  <a:schemeClr val="dk1"/>
                </a:solidFill>
                <a:latin typeface="Helvetica Neue"/>
                <a:ea typeface="Helvetica Neue"/>
                <a:cs typeface="Helvetica Neue"/>
                <a:sym typeface="Helvetica Neue"/>
              </a:rPr>
              <a:t>How do logic gates and conditional statements allow computers to ‘think’ like people do?</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They make decisions based on the information they receive</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enables them to make mistakes like people do</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Computers don’t ‘think’ like people ‘think’ </a:t>
            </a:r>
            <a:endParaRPr i="1" sz="20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t/>
            </a:r>
            <a:endParaRPr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pic>
        <p:nvPicPr>
          <p:cNvPr id="353" name="Shape 353"/>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354" name="Shape 354"/>
          <p:cNvSpPr/>
          <p:nvPr/>
        </p:nvSpPr>
        <p:spPr>
          <a:xfrm>
            <a:off x="581983" y="1743550"/>
            <a:ext cx="8220300" cy="1298700"/>
          </a:xfrm>
          <a:prstGeom prst="rect">
            <a:avLst/>
          </a:prstGeom>
          <a:noFill/>
          <a:ln>
            <a:noFill/>
          </a:ln>
        </p:spPr>
        <p:txBody>
          <a:bodyPr anchorCtr="0" anchor="t" bIns="45700" lIns="91425" spcFirstLastPara="1" rIns="91425" wrap="square" tIns="45700">
            <a:noAutofit/>
          </a:bodyPr>
          <a:lstStyle/>
          <a:p>
            <a:pPr indent="-387350" lvl="0" marL="514350" marR="0" rtl="0" algn="l">
              <a:lnSpc>
                <a:spcPct val="115000"/>
              </a:lnSpc>
              <a:spcBef>
                <a:spcPts val="0"/>
              </a:spcBef>
              <a:spcAft>
                <a:spcPts val="0"/>
              </a:spcAft>
              <a:buClr>
                <a:srgbClr val="000000"/>
              </a:buClr>
              <a:buSzPts val="3000"/>
              <a:buFont typeface="Helvetica Neue"/>
              <a:buChar char="✓"/>
            </a:pPr>
            <a:r>
              <a:rPr b="1" lang="en" sz="3000">
                <a:latin typeface="Helvetica Neue"/>
                <a:ea typeface="Helvetica Neue"/>
                <a:cs typeface="Helvetica Neue"/>
                <a:sym typeface="Helvetica Neue"/>
              </a:rPr>
              <a:t>Today I learned….</a:t>
            </a:r>
            <a:endParaRPr i="0" sz="3000" u="none" cap="none" strike="noStrike">
              <a:solidFill>
                <a:srgbClr val="000000"/>
              </a:solidFill>
              <a:latin typeface="Helvetica Neue"/>
              <a:ea typeface="Helvetica Neue"/>
              <a:cs typeface="Helvetica Neue"/>
              <a:sym typeface="Helvetica Neue"/>
            </a:endParaRPr>
          </a:p>
        </p:txBody>
      </p:sp>
      <p:sp>
        <p:nvSpPr>
          <p:cNvPr id="355" name="Shape 355"/>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a:t>
            </a:r>
            <a:r>
              <a:rPr b="1" lang="en" sz="4200">
                <a:solidFill>
                  <a:srgbClr val="08D0C4"/>
                </a:solidFill>
                <a:latin typeface="Helvetica Neue"/>
                <a:ea typeface="Helvetica Neue"/>
                <a:cs typeface="Helvetica Neue"/>
                <a:sym typeface="Helvetica Neue"/>
              </a:rPr>
              <a:t>Tidy Up/Exit Ticket</a:t>
            </a:r>
            <a:endParaRPr b="1" i="0" sz="42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nvSpPr>
        <p:spPr>
          <a:xfrm>
            <a:off x="0" y="-13447"/>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5000"/>
              <a:buFont typeface="Arial"/>
              <a:buNone/>
            </a:pPr>
            <a:r>
              <a:rPr b="1" i="1" lang="en" sz="5000">
                <a:solidFill>
                  <a:schemeClr val="lt1"/>
                </a:solidFill>
                <a:latin typeface="Helvetica Neue"/>
                <a:ea typeface="Helvetica Neue"/>
                <a:cs typeface="Helvetica Neue"/>
                <a:sym typeface="Helvetica Neue"/>
              </a:rPr>
              <a:t>Warm up</a:t>
            </a:r>
            <a:endParaRPr b="1" i="1" sz="5000" u="none" cap="none" strike="noStrike">
              <a:solidFill>
                <a:schemeClr val="lt1"/>
              </a:solidFill>
              <a:latin typeface="Helvetica Neue"/>
              <a:ea typeface="Helvetica Neue"/>
              <a:cs typeface="Helvetica Neue"/>
              <a:sym typeface="Helvetica Neue"/>
            </a:endParaRPr>
          </a:p>
        </p:txBody>
      </p:sp>
      <p:sp>
        <p:nvSpPr>
          <p:cNvPr id="169" name="Shape 169"/>
          <p:cNvSpPr txBox="1"/>
          <p:nvPr/>
        </p:nvSpPr>
        <p:spPr>
          <a:xfrm>
            <a:off x="0" y="1131350"/>
            <a:ext cx="9114300" cy="1052100"/>
          </a:xfrm>
          <a:prstGeom prst="rect">
            <a:avLst/>
          </a:prstGeom>
          <a:noFill/>
          <a:ln>
            <a:noFill/>
          </a:ln>
        </p:spPr>
        <p:txBody>
          <a:bodyPr anchorCtr="0" anchor="ctr" bIns="91425" lIns="91425" spcFirstLastPara="1" rIns="91425" wrap="square" tIns="91425">
            <a:noAutofit/>
          </a:bodyPr>
          <a:lstStyle/>
          <a:p>
            <a:pPr indent="0" lvl="0" marL="857250" rtl="0" algn="ctr">
              <a:spcBef>
                <a:spcPts val="0"/>
              </a:spcBef>
              <a:spcAft>
                <a:spcPts val="0"/>
              </a:spcAft>
              <a:buClr>
                <a:schemeClr val="dk1"/>
              </a:buClr>
              <a:buSzPts val="1100"/>
              <a:buFont typeface="Arial"/>
              <a:buNone/>
            </a:pPr>
            <a:r>
              <a:rPr b="1" i="1" lang="en" sz="2500">
                <a:solidFill>
                  <a:schemeClr val="dk1"/>
                </a:solidFill>
                <a:latin typeface="Helvetica Neue"/>
                <a:ea typeface="Helvetica Neue"/>
                <a:cs typeface="Helvetica Neue"/>
                <a:sym typeface="Helvetica Neue"/>
              </a:rPr>
              <a:t>How do we make choices?</a:t>
            </a:r>
            <a:endParaRPr b="1" sz="2500">
              <a:solidFill>
                <a:schemeClr val="dk1"/>
              </a:solidFill>
              <a:latin typeface="Helvetica Neue"/>
              <a:ea typeface="Helvetica Neue"/>
              <a:cs typeface="Helvetica Neue"/>
              <a:sym typeface="Helvetica Neue"/>
            </a:endParaRPr>
          </a:p>
        </p:txBody>
      </p:sp>
      <p:pic>
        <p:nvPicPr>
          <p:cNvPr id="170" name="Shape 170"/>
          <p:cNvPicPr preferRelativeResize="0"/>
          <p:nvPr/>
        </p:nvPicPr>
        <p:blipFill>
          <a:blip r:embed="rId3">
            <a:alphaModFix/>
          </a:blip>
          <a:stretch>
            <a:fillRect/>
          </a:stretch>
        </p:blipFill>
        <p:spPr>
          <a:xfrm>
            <a:off x="1263900" y="2626800"/>
            <a:ext cx="6616200" cy="27439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pic>
        <p:nvPicPr>
          <p:cNvPr id="175" name="Shape 175"/>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76" name="Shape 176"/>
          <p:cNvSpPr txBox="1"/>
          <p:nvPr/>
        </p:nvSpPr>
        <p:spPr>
          <a:xfrm>
            <a:off x="495300" y="2462274"/>
            <a:ext cx="8153400" cy="622800"/>
          </a:xfrm>
          <a:prstGeom prst="rect">
            <a:avLst/>
          </a:prstGeom>
          <a:noFill/>
          <a:ln>
            <a:noFill/>
          </a:ln>
        </p:spPr>
        <p:txBody>
          <a:bodyPr anchorCtr="0" anchor="b" bIns="0" lIns="0" spcFirstLastPara="1" rIns="0" wrap="square" tIns="24750">
            <a:noAutofit/>
          </a:bodyPr>
          <a:lstStyle/>
          <a:p>
            <a:pPr indent="0" lvl="0" marL="0" marR="0" rtl="0" algn="ctr">
              <a:lnSpc>
                <a:spcPct val="90000"/>
              </a:lnSpc>
              <a:spcBef>
                <a:spcPts val="0"/>
              </a:spcBef>
              <a:spcAft>
                <a:spcPts val="0"/>
              </a:spcAft>
              <a:buClr>
                <a:srgbClr val="000000"/>
              </a:buClr>
              <a:buSzPts val="4200"/>
              <a:buFont typeface="Arial"/>
              <a:buNone/>
            </a:pPr>
            <a:r>
              <a:t/>
            </a:r>
            <a:endParaRPr b="1" i="0" sz="4200" u="none" cap="none" strike="noStrike">
              <a:solidFill>
                <a:srgbClr val="08D0C4"/>
              </a:solidFill>
              <a:latin typeface="Helvetica Neue"/>
              <a:ea typeface="Helvetica Neue"/>
              <a:cs typeface="Helvetica Neue"/>
              <a:sym typeface="Helvetica Neue"/>
            </a:endParaRPr>
          </a:p>
        </p:txBody>
      </p:sp>
      <p:sp>
        <p:nvSpPr>
          <p:cNvPr id="177" name="Shape 177"/>
          <p:cNvSpPr/>
          <p:nvPr/>
        </p:nvSpPr>
        <p:spPr>
          <a:xfrm>
            <a:off x="-228600" y="1282525"/>
            <a:ext cx="9144000" cy="554100"/>
          </a:xfrm>
          <a:prstGeom prst="rect">
            <a:avLst/>
          </a:prstGeom>
          <a:noFill/>
          <a:ln>
            <a:noFill/>
          </a:ln>
        </p:spPr>
        <p:txBody>
          <a:bodyPr anchorCtr="0" anchor="t" bIns="45700" lIns="91425" spcFirstLastPara="1" rIns="91425" wrap="square" tIns="45700">
            <a:noAutofit/>
          </a:bodyPr>
          <a:lstStyle/>
          <a:p>
            <a:pPr indent="0" lvl="0" marL="857250" rtl="0" algn="ctr">
              <a:spcBef>
                <a:spcPts val="0"/>
              </a:spcBef>
              <a:spcAft>
                <a:spcPts val="0"/>
              </a:spcAft>
              <a:buClr>
                <a:schemeClr val="dk1"/>
              </a:buClr>
              <a:buSzPts val="1100"/>
              <a:buFont typeface="Arial"/>
              <a:buNone/>
            </a:pPr>
            <a:r>
              <a:rPr b="1" i="1" lang="en" sz="2500">
                <a:solidFill>
                  <a:schemeClr val="dk1"/>
                </a:solidFill>
                <a:latin typeface="Helvetica Neue"/>
                <a:ea typeface="Helvetica Neue"/>
                <a:cs typeface="Helvetica Neue"/>
                <a:sym typeface="Helvetica Neue"/>
              </a:rPr>
              <a:t>Decisions, conditions and Morse Code.</a:t>
            </a:r>
            <a:endParaRPr b="1" i="1" sz="25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
        <p:nvSpPr>
          <p:cNvPr id="178" name="Shape 178"/>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Mini-lesson</a:t>
            </a:r>
            <a:endParaRPr b="1" i="0" sz="4200" u="none" cap="none" strike="noStrike">
              <a:solidFill>
                <a:srgbClr val="08D0C4"/>
              </a:solidFill>
              <a:latin typeface="Helvetica Neue"/>
              <a:ea typeface="Helvetica Neue"/>
              <a:cs typeface="Helvetica Neue"/>
              <a:sym typeface="Helvetica Neue"/>
            </a:endParaRPr>
          </a:p>
        </p:txBody>
      </p:sp>
      <p:pic>
        <p:nvPicPr>
          <p:cNvPr id="179" name="Shape 179"/>
          <p:cNvPicPr preferRelativeResize="0"/>
          <p:nvPr/>
        </p:nvPicPr>
        <p:blipFill>
          <a:blip r:embed="rId4">
            <a:alphaModFix/>
          </a:blip>
          <a:stretch>
            <a:fillRect/>
          </a:stretch>
        </p:blipFill>
        <p:spPr>
          <a:xfrm>
            <a:off x="1189213" y="2260319"/>
            <a:ext cx="7019925" cy="390753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pic>
        <p:nvPicPr>
          <p:cNvPr id="184" name="Shape 184"/>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85" name="Shape 185"/>
          <p:cNvSpPr txBox="1"/>
          <p:nvPr/>
        </p:nvSpPr>
        <p:spPr>
          <a:xfrm>
            <a:off x="495300" y="2462274"/>
            <a:ext cx="8153400" cy="622800"/>
          </a:xfrm>
          <a:prstGeom prst="rect">
            <a:avLst/>
          </a:prstGeom>
          <a:noFill/>
          <a:ln>
            <a:noFill/>
          </a:ln>
        </p:spPr>
        <p:txBody>
          <a:bodyPr anchorCtr="0" anchor="b" bIns="0" lIns="0" spcFirstLastPara="1" rIns="0" wrap="square" tIns="24750">
            <a:noAutofit/>
          </a:bodyPr>
          <a:lstStyle/>
          <a:p>
            <a:pPr indent="0" lvl="0" marL="0" marR="0" rtl="0" algn="ctr">
              <a:lnSpc>
                <a:spcPct val="90000"/>
              </a:lnSpc>
              <a:spcBef>
                <a:spcPts val="0"/>
              </a:spcBef>
              <a:spcAft>
                <a:spcPts val="0"/>
              </a:spcAft>
              <a:buClr>
                <a:srgbClr val="000000"/>
              </a:buClr>
              <a:buSzPts val="4200"/>
              <a:buFont typeface="Arial"/>
              <a:buNone/>
            </a:pPr>
            <a:r>
              <a:t/>
            </a:r>
            <a:endParaRPr b="1" i="0" sz="4200" u="none" cap="none" strike="noStrike">
              <a:solidFill>
                <a:srgbClr val="08D0C4"/>
              </a:solidFill>
              <a:latin typeface="Helvetica Neue"/>
              <a:ea typeface="Helvetica Neue"/>
              <a:cs typeface="Helvetica Neue"/>
              <a:sym typeface="Helvetica Neue"/>
            </a:endParaRPr>
          </a:p>
        </p:txBody>
      </p:sp>
      <p:sp>
        <p:nvSpPr>
          <p:cNvPr id="186" name="Shape 186"/>
          <p:cNvSpPr/>
          <p:nvPr/>
        </p:nvSpPr>
        <p:spPr>
          <a:xfrm>
            <a:off x="-228600" y="2044525"/>
            <a:ext cx="9144000" cy="554100"/>
          </a:xfrm>
          <a:prstGeom prst="rect">
            <a:avLst/>
          </a:prstGeom>
          <a:noFill/>
          <a:ln>
            <a:noFill/>
          </a:ln>
        </p:spPr>
        <p:txBody>
          <a:bodyPr anchorCtr="0" anchor="t" bIns="45700" lIns="91425" spcFirstLastPara="1" rIns="91425" wrap="square" tIns="45700">
            <a:noAutofit/>
          </a:bodyPr>
          <a:lstStyle/>
          <a:p>
            <a:pPr indent="0" lvl="0" marL="857250" rtl="0" algn="ctr">
              <a:spcBef>
                <a:spcPts val="0"/>
              </a:spcBef>
              <a:spcAft>
                <a:spcPts val="0"/>
              </a:spcAft>
              <a:buClr>
                <a:schemeClr val="dk1"/>
              </a:buClr>
              <a:buSzPts val="1100"/>
              <a:buFont typeface="Arial"/>
              <a:buNone/>
            </a:pPr>
            <a:r>
              <a:rPr b="1" i="1" lang="en" sz="2500">
                <a:solidFill>
                  <a:schemeClr val="dk1"/>
                </a:solidFill>
                <a:latin typeface="Helvetica Neue"/>
                <a:ea typeface="Helvetica Neue"/>
                <a:cs typeface="Helvetica Neue"/>
                <a:sym typeface="Helvetica Neue"/>
              </a:rPr>
              <a:t>Decisions, conditions and Morse Code.</a:t>
            </a:r>
            <a:endParaRPr b="1" i="1" sz="2500">
              <a:solidFill>
                <a:schemeClr val="dk1"/>
              </a:solidFill>
              <a:latin typeface="Helvetica Neue"/>
              <a:ea typeface="Helvetica Neue"/>
              <a:cs typeface="Helvetica Neue"/>
              <a:sym typeface="Helvetica Neue"/>
            </a:endParaRPr>
          </a:p>
          <a:p>
            <a:pPr indent="0" lvl="0" marL="857250" rtl="0">
              <a:spcBef>
                <a:spcPts val="0"/>
              </a:spcBef>
              <a:spcAft>
                <a:spcPts val="0"/>
              </a:spcAft>
              <a:buClr>
                <a:schemeClr val="dk1"/>
              </a:buClr>
              <a:buSzPts val="1100"/>
              <a:buFont typeface="Arial"/>
              <a:buNone/>
            </a:pPr>
            <a:r>
              <a:t/>
            </a:r>
            <a:endParaRPr i="1" sz="10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
        <p:nvSpPr>
          <p:cNvPr id="187" name="Shape 187"/>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Mini-lesson</a:t>
            </a:r>
            <a:endParaRPr b="1" i="0" sz="4200" u="none" cap="none" strike="noStrike">
              <a:solidFill>
                <a:srgbClr val="08D0C4"/>
              </a:solidFill>
              <a:latin typeface="Helvetica Neue"/>
              <a:ea typeface="Helvetica Neue"/>
              <a:cs typeface="Helvetica Neue"/>
              <a:sym typeface="Helvetica Neue"/>
            </a:endParaRPr>
          </a:p>
        </p:txBody>
      </p:sp>
      <p:pic>
        <p:nvPicPr>
          <p:cNvPr id="188" name="Shape 188"/>
          <p:cNvPicPr preferRelativeResize="0"/>
          <p:nvPr/>
        </p:nvPicPr>
        <p:blipFill>
          <a:blip r:embed="rId4">
            <a:alphaModFix/>
          </a:blip>
          <a:stretch>
            <a:fillRect/>
          </a:stretch>
        </p:blipFill>
        <p:spPr>
          <a:xfrm>
            <a:off x="6149715" y="2850800"/>
            <a:ext cx="1613735" cy="1732773"/>
          </a:xfrm>
          <a:prstGeom prst="rect">
            <a:avLst/>
          </a:prstGeom>
          <a:noFill/>
          <a:ln>
            <a:noFill/>
          </a:ln>
        </p:spPr>
      </p:pic>
      <p:pic>
        <p:nvPicPr>
          <p:cNvPr id="189" name="Shape 189"/>
          <p:cNvPicPr preferRelativeResize="0"/>
          <p:nvPr/>
        </p:nvPicPr>
        <p:blipFill>
          <a:blip r:embed="rId5">
            <a:alphaModFix/>
          </a:blip>
          <a:stretch>
            <a:fillRect/>
          </a:stretch>
        </p:blipFill>
        <p:spPr>
          <a:xfrm>
            <a:off x="3498578" y="2850800"/>
            <a:ext cx="2420603" cy="1780906"/>
          </a:xfrm>
          <a:prstGeom prst="rect">
            <a:avLst/>
          </a:prstGeom>
          <a:noFill/>
          <a:ln>
            <a:noFill/>
          </a:ln>
        </p:spPr>
      </p:pic>
      <p:pic>
        <p:nvPicPr>
          <p:cNvPr id="190" name="Shape 190"/>
          <p:cNvPicPr preferRelativeResize="0"/>
          <p:nvPr/>
        </p:nvPicPr>
        <p:blipFill>
          <a:blip r:embed="rId6">
            <a:alphaModFix/>
          </a:blip>
          <a:stretch>
            <a:fillRect/>
          </a:stretch>
        </p:blipFill>
        <p:spPr>
          <a:xfrm>
            <a:off x="1380550" y="2850800"/>
            <a:ext cx="1887494" cy="1796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Shape 195"/>
          <p:cNvSpPr txBox="1"/>
          <p:nvPr/>
        </p:nvSpPr>
        <p:spPr>
          <a:xfrm>
            <a:off x="0" y="0"/>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3700"/>
              <a:buFont typeface="Arial"/>
              <a:buNone/>
            </a:pPr>
            <a:r>
              <a:rPr b="1" lang="en" sz="3700">
                <a:solidFill>
                  <a:schemeClr val="lt1"/>
                </a:solidFill>
                <a:latin typeface="Helvetica Neue"/>
                <a:ea typeface="Helvetica Neue"/>
                <a:cs typeface="Helvetica Neue"/>
                <a:sym typeface="Helvetica Neue"/>
              </a:rPr>
              <a:t>Keywords</a:t>
            </a:r>
            <a:endParaRPr b="1" i="0" sz="3700" u="none" cap="none" strike="noStrike">
              <a:solidFill>
                <a:schemeClr val="lt1"/>
              </a:solidFill>
              <a:latin typeface="Helvetica Neue"/>
              <a:ea typeface="Helvetica Neue"/>
              <a:cs typeface="Helvetica Neue"/>
              <a:sym typeface="Helvetica Neue"/>
            </a:endParaRPr>
          </a:p>
        </p:txBody>
      </p:sp>
      <p:sp>
        <p:nvSpPr>
          <p:cNvPr id="196" name="Shape 196"/>
          <p:cNvSpPr txBox="1"/>
          <p:nvPr/>
        </p:nvSpPr>
        <p:spPr>
          <a:xfrm>
            <a:off x="620875" y="2351353"/>
            <a:ext cx="8228700" cy="1857300"/>
          </a:xfrm>
          <a:prstGeom prst="rect">
            <a:avLst/>
          </a:prstGeom>
          <a:noFill/>
          <a:ln>
            <a:noFill/>
          </a:ln>
        </p:spPr>
        <p:txBody>
          <a:bodyPr anchorCtr="0" anchor="t" bIns="0" lIns="0" spcFirstLastPara="1" rIns="0" wrap="square" tIns="0">
            <a:noAutofit/>
          </a:bodyPr>
          <a:lstStyle/>
          <a:p>
            <a:pPr indent="-381000" lvl="0" marL="457200" rtl="0">
              <a:lnSpc>
                <a:spcPct val="115000"/>
              </a:lnSpc>
              <a:spcBef>
                <a:spcPts val="0"/>
              </a:spcBef>
              <a:spcAft>
                <a:spcPts val="0"/>
              </a:spcAft>
              <a:buClr>
                <a:schemeClr val="dk1"/>
              </a:buClr>
              <a:buSzPts val="2400"/>
              <a:buFont typeface="Helvetica Neue"/>
              <a:buChar char="●"/>
            </a:pPr>
            <a:r>
              <a:rPr lang="en" sz="2400">
                <a:solidFill>
                  <a:schemeClr val="dk1"/>
                </a:solidFill>
                <a:latin typeface="Helvetica Neue"/>
                <a:ea typeface="Helvetica Neue"/>
                <a:cs typeface="Helvetica Neue"/>
                <a:sym typeface="Helvetica Neue"/>
              </a:rPr>
              <a:t>Condition</a:t>
            </a:r>
            <a:endParaRPr sz="2400">
              <a:solidFill>
                <a:schemeClr val="dk1"/>
              </a:solidFill>
              <a:latin typeface="Helvetica Neue"/>
              <a:ea typeface="Helvetica Neue"/>
              <a:cs typeface="Helvetica Neue"/>
              <a:sym typeface="Helvetica Neue"/>
            </a:endParaRPr>
          </a:p>
          <a:p>
            <a:pPr indent="-381000" lvl="0" marL="457200" rtl="0">
              <a:lnSpc>
                <a:spcPct val="115000"/>
              </a:lnSpc>
              <a:spcBef>
                <a:spcPts val="0"/>
              </a:spcBef>
              <a:spcAft>
                <a:spcPts val="0"/>
              </a:spcAft>
              <a:buClr>
                <a:schemeClr val="dk1"/>
              </a:buClr>
              <a:buSzPts val="2400"/>
              <a:buFont typeface="Helvetica Neue"/>
              <a:buChar char="●"/>
            </a:pPr>
            <a:r>
              <a:rPr lang="en" sz="2400">
                <a:solidFill>
                  <a:schemeClr val="dk1"/>
                </a:solidFill>
                <a:latin typeface="Helvetica Neue"/>
                <a:ea typeface="Helvetica Neue"/>
                <a:cs typeface="Helvetica Neue"/>
                <a:sym typeface="Helvetica Neue"/>
              </a:rPr>
              <a:t>Fulfil</a:t>
            </a:r>
            <a:endParaRPr sz="2400">
              <a:solidFill>
                <a:schemeClr val="dk1"/>
              </a:solidFill>
              <a:latin typeface="Helvetica Neue"/>
              <a:ea typeface="Helvetica Neue"/>
              <a:cs typeface="Helvetica Neue"/>
              <a:sym typeface="Helvetica Neue"/>
            </a:endParaRPr>
          </a:p>
          <a:p>
            <a:pPr indent="-381000" lvl="0" marL="457200" rtl="0">
              <a:lnSpc>
                <a:spcPct val="115000"/>
              </a:lnSpc>
              <a:spcBef>
                <a:spcPts val="0"/>
              </a:spcBef>
              <a:spcAft>
                <a:spcPts val="0"/>
              </a:spcAft>
              <a:buClr>
                <a:schemeClr val="dk1"/>
              </a:buClr>
              <a:buSzPts val="2400"/>
              <a:buFont typeface="Helvetica Neue"/>
              <a:buChar char="●"/>
            </a:pPr>
            <a:r>
              <a:rPr lang="en" sz="2400">
                <a:solidFill>
                  <a:schemeClr val="dk1"/>
                </a:solidFill>
                <a:latin typeface="Helvetica Neue"/>
                <a:ea typeface="Helvetica Neue"/>
                <a:cs typeface="Helvetica Neue"/>
                <a:sym typeface="Helvetica Neue"/>
              </a:rPr>
              <a:t>Decision</a:t>
            </a:r>
            <a:endParaRPr sz="2400">
              <a:solidFill>
                <a:schemeClr val="dk1"/>
              </a:solidFill>
              <a:latin typeface="Helvetica Neue"/>
              <a:ea typeface="Helvetica Neue"/>
              <a:cs typeface="Helvetica Neue"/>
              <a:sym typeface="Helvetica Neue"/>
            </a:endParaRPr>
          </a:p>
          <a:p>
            <a:pPr indent="-381000" lvl="0" marL="457200" rtl="0">
              <a:lnSpc>
                <a:spcPct val="115000"/>
              </a:lnSpc>
              <a:spcBef>
                <a:spcPts val="0"/>
              </a:spcBef>
              <a:spcAft>
                <a:spcPts val="0"/>
              </a:spcAft>
              <a:buClr>
                <a:schemeClr val="dk1"/>
              </a:buClr>
              <a:buSzPts val="2400"/>
              <a:buFont typeface="Helvetica Neue"/>
              <a:buChar char="●"/>
            </a:pPr>
            <a:r>
              <a:rPr lang="en" sz="2400">
                <a:solidFill>
                  <a:schemeClr val="dk1"/>
                </a:solidFill>
                <a:latin typeface="Helvetica Neue"/>
                <a:ea typeface="Helvetica Neue"/>
                <a:cs typeface="Helvetica Neue"/>
                <a:sym typeface="Helvetica Neue"/>
              </a:rPr>
              <a:t>Morse Code</a:t>
            </a:r>
            <a:endParaRPr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2500"/>
              <a:buFont typeface="Arial"/>
              <a:buNone/>
            </a:pPr>
            <a:r>
              <a:t/>
            </a:r>
            <a:endParaRPr b="1" i="0" sz="2500" u="none" cap="none" strike="noStrike">
              <a:solidFill>
                <a:srgbClr val="868686"/>
              </a:solidFill>
              <a:latin typeface="Helvetica Neue"/>
              <a:ea typeface="Helvetica Neue"/>
              <a:cs typeface="Helvetica Neue"/>
              <a:sym typeface="Helvetica Neue"/>
            </a:endParaRPr>
          </a:p>
        </p:txBody>
      </p:sp>
      <p:sp>
        <p:nvSpPr>
          <p:cNvPr id="197" name="Shape 197"/>
          <p:cNvSpPr/>
          <p:nvPr/>
        </p:nvSpPr>
        <p:spPr>
          <a:xfrm>
            <a:off x="41575" y="1356725"/>
            <a:ext cx="8821500" cy="554100"/>
          </a:xfrm>
          <a:prstGeom prst="rect">
            <a:avLst/>
          </a:prstGeom>
          <a:noFill/>
          <a:ln>
            <a:noFill/>
          </a:ln>
        </p:spPr>
        <p:txBody>
          <a:bodyPr anchorCtr="0" anchor="t" bIns="45700" lIns="91425" spcFirstLastPara="1" rIns="91425" wrap="square" tIns="45700">
            <a:noAutofit/>
          </a:bodyPr>
          <a:lstStyle/>
          <a:p>
            <a:pPr indent="0" lvl="0" marL="857250" rtl="0" algn="ctr">
              <a:spcBef>
                <a:spcPts val="0"/>
              </a:spcBef>
              <a:spcAft>
                <a:spcPts val="0"/>
              </a:spcAft>
              <a:buSzPts val="1100"/>
              <a:buNone/>
            </a:pPr>
            <a:r>
              <a:rPr b="1" i="1" lang="en" sz="2500">
                <a:solidFill>
                  <a:schemeClr val="dk1"/>
                </a:solidFill>
                <a:latin typeface="Helvetica Neue"/>
                <a:ea typeface="Helvetica Neue"/>
                <a:cs typeface="Helvetica Neue"/>
                <a:sym typeface="Helvetica Neue"/>
              </a:rPr>
              <a:t>Match or define keywords in your workbook</a:t>
            </a:r>
            <a:endParaRPr b="1" i="1" sz="25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pic>
        <p:nvPicPr>
          <p:cNvPr id="202" name="Shape 202"/>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03" name="Shape 203"/>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Let’s Discuss</a:t>
            </a:r>
            <a:endParaRPr b="1" i="0" sz="4200" u="none" cap="none" strike="noStrike">
              <a:solidFill>
                <a:srgbClr val="08D0C4"/>
              </a:solidFill>
              <a:latin typeface="Helvetica Neue"/>
              <a:ea typeface="Helvetica Neue"/>
              <a:cs typeface="Helvetica Neue"/>
              <a:sym typeface="Helvetica Neue"/>
            </a:endParaRPr>
          </a:p>
        </p:txBody>
      </p:sp>
      <p:sp>
        <p:nvSpPr>
          <p:cNvPr id="204" name="Shape 204"/>
          <p:cNvSpPr txBox="1"/>
          <p:nvPr/>
        </p:nvSpPr>
        <p:spPr>
          <a:xfrm>
            <a:off x="250325" y="2447500"/>
            <a:ext cx="8705400" cy="3684600"/>
          </a:xfrm>
          <a:prstGeom prst="rect">
            <a:avLst/>
          </a:prstGeom>
          <a:noFill/>
          <a:ln>
            <a:noFill/>
          </a:ln>
        </p:spPr>
        <p:txBody>
          <a:bodyPr anchorCtr="0" anchor="ctr" bIns="91425" lIns="91425" spcFirstLastPara="1" rIns="91425" wrap="square" tIns="91425">
            <a:noAutofit/>
          </a:bodyPr>
          <a:lstStyle/>
          <a:p>
            <a:pPr indent="-381000" lvl="0" marL="457200" rtl="0" algn="l">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How does the way computers make decisions mirror what we do in real life?</a:t>
            </a:r>
            <a:r>
              <a:rPr b="1" i="1" lang="en" sz="2400">
                <a:solidFill>
                  <a:schemeClr val="dk1"/>
                </a:solidFill>
                <a:latin typeface="Helvetica Neue"/>
                <a:ea typeface="Helvetica Neue"/>
                <a:cs typeface="Helvetica Neue"/>
                <a:sym typeface="Helvetica Neue"/>
              </a:rPr>
              <a:t> </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They consider conditions and perform actions based on these</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They think differently from us </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Computers need people to make decisions</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rPr b="1" i="1" lang="en" sz="2200">
                <a:solidFill>
                  <a:schemeClr val="dk1"/>
                </a:solidFill>
                <a:latin typeface="Helvetica Neue"/>
                <a:ea typeface="Helvetica Neue"/>
                <a:cs typeface="Helvetica Neue"/>
                <a:sym typeface="Helvetica Neue"/>
              </a:rPr>
              <a:t>2. Why it is important for us to understand how computers think?</a:t>
            </a:r>
            <a:endParaRPr b="1" i="1" sz="22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So that we are not simple passive users of technology</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Because everyone needs a basic understanding of how computers work, especially in the future</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Both of the above are true</a:t>
            </a:r>
            <a:endParaRPr i="1" sz="2000">
              <a:solidFill>
                <a:schemeClr val="dk1"/>
              </a:solidFill>
              <a:latin typeface="Helvetica Neue"/>
              <a:ea typeface="Helvetica Neue"/>
              <a:cs typeface="Helvetica Neue"/>
              <a:sym typeface="Helvetica Neue"/>
            </a:endParaRPr>
          </a:p>
          <a:p>
            <a:pPr indent="0" lvl="0" marL="0" rtl="0">
              <a:lnSpc>
                <a:spcPct val="115000"/>
              </a:lnSpc>
              <a:spcBef>
                <a:spcPts val="1000"/>
              </a:spcBef>
              <a:spcAft>
                <a:spcPts val="0"/>
              </a:spcAft>
              <a:buClr>
                <a:schemeClr val="dk1"/>
              </a:buClr>
              <a:buSzPts val="1100"/>
              <a:buFont typeface="Arial"/>
              <a:buNone/>
            </a:pPr>
            <a:r>
              <a:rPr b="1" i="1" lang="en" sz="2200">
                <a:solidFill>
                  <a:schemeClr val="dk1"/>
                </a:solidFill>
                <a:latin typeface="Helvetica Neue"/>
                <a:ea typeface="Helvetica Neue"/>
                <a:cs typeface="Helvetica Neue"/>
                <a:sym typeface="Helvetica Neue"/>
              </a:rPr>
              <a:t>In your workbooks or with a partner, record, discuss or share how the way computers make decisions mirror what we do in real life. </a:t>
            </a:r>
            <a:endParaRPr b="1" i="1" sz="22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pic>
        <p:nvPicPr>
          <p:cNvPr id="209" name="Shape 209"/>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10" name="Shape 210"/>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a:t>
            </a:r>
            <a:r>
              <a:rPr b="1" lang="en" sz="4200">
                <a:solidFill>
                  <a:srgbClr val="08D0C4"/>
                </a:solidFill>
                <a:latin typeface="Helvetica Neue"/>
                <a:ea typeface="Helvetica Neue"/>
                <a:cs typeface="Helvetica Neue"/>
                <a:sym typeface="Helvetica Neue"/>
              </a:rPr>
              <a:t>orked Example</a:t>
            </a:r>
            <a:endParaRPr b="1" i="0" sz="4200" u="none" cap="none" strike="noStrike">
              <a:solidFill>
                <a:srgbClr val="08D0C4"/>
              </a:solidFill>
              <a:latin typeface="Helvetica Neue"/>
              <a:ea typeface="Helvetica Neue"/>
              <a:cs typeface="Helvetica Neue"/>
              <a:sym typeface="Helvetica Neue"/>
            </a:endParaRPr>
          </a:p>
        </p:txBody>
      </p:sp>
      <p:sp>
        <p:nvSpPr>
          <p:cNvPr id="211" name="Shape 211"/>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pic>
        <p:nvPicPr>
          <p:cNvPr id="212" name="Shape 212"/>
          <p:cNvPicPr preferRelativeResize="0"/>
          <p:nvPr/>
        </p:nvPicPr>
        <p:blipFill>
          <a:blip r:embed="rId4">
            <a:alphaModFix/>
          </a:blip>
          <a:stretch>
            <a:fillRect/>
          </a:stretch>
        </p:blipFill>
        <p:spPr>
          <a:xfrm>
            <a:off x="4349625" y="1443350"/>
            <a:ext cx="3651375" cy="1093087"/>
          </a:xfrm>
          <a:prstGeom prst="rect">
            <a:avLst/>
          </a:prstGeom>
          <a:noFill/>
          <a:ln>
            <a:noFill/>
          </a:ln>
        </p:spPr>
      </p:pic>
      <p:pic>
        <p:nvPicPr>
          <p:cNvPr id="213" name="Shape 213"/>
          <p:cNvPicPr preferRelativeResize="0"/>
          <p:nvPr/>
        </p:nvPicPr>
        <p:blipFill>
          <a:blip r:embed="rId5">
            <a:alphaModFix/>
          </a:blip>
          <a:stretch>
            <a:fillRect/>
          </a:stretch>
        </p:blipFill>
        <p:spPr>
          <a:xfrm>
            <a:off x="5252785" y="2919175"/>
            <a:ext cx="1603390" cy="1404875"/>
          </a:xfrm>
          <a:prstGeom prst="rect">
            <a:avLst/>
          </a:prstGeom>
          <a:noFill/>
          <a:ln>
            <a:noFill/>
          </a:ln>
        </p:spPr>
      </p:pic>
      <p:graphicFrame>
        <p:nvGraphicFramePr>
          <p:cNvPr id="214" name="Shape 214"/>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873500"/>
                <a:gridCol w="3440175"/>
              </a:tblGrid>
              <a:tr h="2983525">
                <a:tc>
                  <a:txBody>
                    <a:bodyPr>
                      <a:noAutofit/>
                    </a:bodyPr>
                    <a:lstStyle/>
                    <a:p>
                      <a:pPr indent="0" lvl="0" marL="0" rtl="0">
                        <a:spcBef>
                          <a:spcPts val="0"/>
                        </a:spcBef>
                        <a:spcAft>
                          <a:spcPts val="0"/>
                        </a:spcAft>
                        <a:buClr>
                          <a:srgbClr val="000000"/>
                        </a:buClr>
                        <a:buSzPts val="1100"/>
                        <a:buFont typeface="Arial"/>
                        <a:buNone/>
                      </a:pPr>
                      <a:r>
                        <a:rPr b="1" lang="en" sz="2000">
                          <a:solidFill>
                            <a:schemeClr val="dk1"/>
                          </a:solidFill>
                          <a:latin typeface="Helvetica Neue"/>
                          <a:ea typeface="Helvetica Neue"/>
                          <a:cs typeface="Helvetica Neue"/>
                          <a:sym typeface="Helvetica Neue"/>
                        </a:rPr>
                        <a:t>Step 1. </a:t>
                      </a:r>
                      <a:r>
                        <a:rPr lang="en" sz="2000">
                          <a:solidFill>
                            <a:schemeClr val="dk1"/>
                          </a:solidFill>
                          <a:latin typeface="Helvetica Neue"/>
                          <a:ea typeface="Helvetica Neue"/>
                          <a:cs typeface="Helvetica Neue"/>
                          <a:sym typeface="Helvetica Neue"/>
                        </a:rPr>
                        <a:t>Drag and connect the following blocks onto the Workspace:</a:t>
                      </a:r>
                      <a:endParaRPr sz="2000">
                        <a:solidFill>
                          <a:schemeClr val="dk1"/>
                        </a:solidFill>
                        <a:latin typeface="Helvetica Neue"/>
                        <a:ea typeface="Helvetica Neue"/>
                        <a:cs typeface="Helvetica Neue"/>
                        <a:sym typeface="Helvetica Neue"/>
                      </a:endParaRPr>
                    </a:p>
                    <a:p>
                      <a:pPr indent="-355600" lvl="0" marL="457200" rtl="0">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Key Press block</a:t>
                      </a:r>
                      <a:endParaRPr sz="2000">
                        <a:solidFill>
                          <a:schemeClr val="dk1"/>
                        </a:solidFill>
                        <a:latin typeface="Helvetica Neue"/>
                        <a:ea typeface="Helvetica Neue"/>
                        <a:cs typeface="Helvetica Neue"/>
                        <a:sym typeface="Helvetica Neue"/>
                      </a:endParaRPr>
                    </a:p>
                    <a:p>
                      <a:pPr indent="-355600" lvl="0" marL="457200" rtl="0">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Text block</a:t>
                      </a:r>
                      <a:endParaRPr sz="2000">
                        <a:solidFill>
                          <a:schemeClr val="dk1"/>
                        </a:solidFill>
                        <a:latin typeface="Helvetica Neue"/>
                        <a:ea typeface="Helvetica Neue"/>
                        <a:cs typeface="Helvetica Neue"/>
                        <a:sym typeface="Helvetica Neue"/>
                      </a:endParaRPr>
                    </a:p>
                    <a:p>
                      <a:pPr indent="-355600" lvl="0" marL="457200" rtl="0">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Morse Code block</a:t>
                      </a:r>
                      <a:endParaRPr sz="2000">
                        <a:solidFill>
                          <a:schemeClr val="dk1"/>
                        </a:solidFill>
                        <a:latin typeface="Helvetica Neue"/>
                        <a:ea typeface="Helvetica Neue"/>
                        <a:cs typeface="Helvetica Neue"/>
                        <a:sym typeface="Helvetica Neue"/>
                      </a:endParaRPr>
                    </a:p>
                    <a:p>
                      <a:pPr indent="-355600" lvl="0" marL="457200" rtl="0">
                        <a:spcBef>
                          <a:spcPts val="0"/>
                        </a:spcBef>
                        <a:spcAft>
                          <a:spcPts val="0"/>
                        </a:spcAft>
                        <a:buClr>
                          <a:schemeClr val="dk1"/>
                        </a:buClr>
                        <a:buSzPts val="2000"/>
                        <a:buFont typeface="Helvetica Neue"/>
                        <a:buChar char="●"/>
                      </a:pPr>
                      <a:r>
                        <a:rPr lang="en" sz="2000">
                          <a:solidFill>
                            <a:schemeClr val="dk1"/>
                          </a:solidFill>
                          <a:latin typeface="Helvetica Neue"/>
                          <a:ea typeface="Helvetica Neue"/>
                          <a:cs typeface="Helvetica Neue"/>
                          <a:sym typeface="Helvetica Neue"/>
                        </a:rPr>
                        <a:t>RGB LED block</a:t>
                      </a:r>
                      <a:endParaRPr b="1"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2294125">
                <a:tc>
                  <a:txBody>
                    <a:bodyPr>
                      <a:noAutofit/>
                    </a:bodyPr>
                    <a:lstStyle/>
                    <a:p>
                      <a:pPr indent="0" lvl="0" marL="0" rtl="0">
                        <a:spcBef>
                          <a:spcPts val="0"/>
                        </a:spcBef>
                        <a:spcAft>
                          <a:spcPts val="0"/>
                        </a:spcAft>
                        <a:buClr>
                          <a:schemeClr val="dk1"/>
                        </a:buClr>
                        <a:buSzPts val="1100"/>
                        <a:buFont typeface="Arial"/>
                        <a:buNone/>
                      </a:pPr>
                      <a:r>
                        <a:rPr b="1" lang="en" sz="2000">
                          <a:solidFill>
                            <a:schemeClr val="dk1"/>
                          </a:solidFill>
                          <a:latin typeface="Helvetica Neue"/>
                          <a:ea typeface="Helvetica Neue"/>
                          <a:cs typeface="Helvetica Neue"/>
                          <a:sym typeface="Helvetica Neue"/>
                        </a:rPr>
                        <a:t>Step 2.</a:t>
                      </a:r>
                      <a:r>
                        <a:rPr lang="en" sz="2000">
                          <a:solidFill>
                            <a:schemeClr val="dk1"/>
                          </a:solidFill>
                          <a:latin typeface="Helvetica Neue"/>
                          <a:ea typeface="Helvetica Neue"/>
                          <a:cs typeface="Helvetica Neue"/>
                          <a:sym typeface="Helvetica Neue"/>
                        </a:rPr>
                        <a:t> Open the Text block settings and enter a short message you want to send.</a:t>
                      </a:r>
                      <a:endParaRPr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215" name="Shape 215"/>
          <p:cNvPicPr preferRelativeResize="0"/>
          <p:nvPr/>
        </p:nvPicPr>
        <p:blipFill>
          <a:blip r:embed="rId6">
            <a:alphaModFix/>
          </a:blip>
          <a:stretch>
            <a:fillRect/>
          </a:stretch>
        </p:blipFill>
        <p:spPr>
          <a:xfrm>
            <a:off x="4879650" y="2037394"/>
            <a:ext cx="2868850" cy="991031"/>
          </a:xfrm>
          <a:prstGeom prst="rect">
            <a:avLst/>
          </a:prstGeom>
          <a:noFill/>
          <a:ln>
            <a:noFill/>
          </a:ln>
        </p:spPr>
      </p:pic>
      <p:pic>
        <p:nvPicPr>
          <p:cNvPr id="216" name="Shape 216"/>
          <p:cNvPicPr preferRelativeResize="0"/>
          <p:nvPr/>
        </p:nvPicPr>
        <p:blipFill>
          <a:blip r:embed="rId7">
            <a:alphaModFix/>
          </a:blip>
          <a:stretch>
            <a:fillRect/>
          </a:stretch>
        </p:blipFill>
        <p:spPr>
          <a:xfrm>
            <a:off x="5243925" y="4395725"/>
            <a:ext cx="2140300" cy="19846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pic>
        <p:nvPicPr>
          <p:cNvPr id="221" name="Shape 221"/>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22" name="Shape 222"/>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sp>
        <p:nvSpPr>
          <p:cNvPr id="223" name="Shape 223"/>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Worked Example</a:t>
            </a:r>
            <a:endParaRPr b="1" i="0" sz="4200" u="none" cap="none" strike="noStrike">
              <a:solidFill>
                <a:srgbClr val="08D0C4"/>
              </a:solidFill>
              <a:latin typeface="Helvetica Neue"/>
              <a:ea typeface="Helvetica Neue"/>
              <a:cs typeface="Helvetica Neue"/>
              <a:sym typeface="Helvetica Neue"/>
            </a:endParaRPr>
          </a:p>
        </p:txBody>
      </p:sp>
      <p:graphicFrame>
        <p:nvGraphicFramePr>
          <p:cNvPr id="224" name="Shape 224"/>
          <p:cNvGraphicFramePr/>
          <p:nvPr/>
        </p:nvGraphicFramePr>
        <p:xfrm>
          <a:off x="855492" y="1266019"/>
          <a:ext cx="3000000" cy="3000000"/>
        </p:xfrm>
        <a:graphic>
          <a:graphicData uri="http://schemas.openxmlformats.org/drawingml/2006/table">
            <a:tbl>
              <a:tblPr>
                <a:noFill/>
                <a:tableStyleId>{953E3F9C-3F2C-427F-A674-58EC45091D5A}</a:tableStyleId>
              </a:tblPr>
              <a:tblGrid>
                <a:gridCol w="3873500"/>
                <a:gridCol w="3440175"/>
              </a:tblGrid>
              <a:tr h="29835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3.</a:t>
                      </a:r>
                      <a:r>
                        <a:rPr lang="en" sz="2000">
                          <a:solidFill>
                            <a:schemeClr val="dk1"/>
                          </a:solidFill>
                          <a:latin typeface="Helvetica Neue"/>
                          <a:ea typeface="Helvetica Neue"/>
                          <a:cs typeface="Helvetica Neue"/>
                          <a:sym typeface="Helvetica Neue"/>
                        </a:rPr>
                        <a:t> Press the Key Press and check the flashing RGB LED.</a:t>
                      </a:r>
                      <a:endParaRPr b="1"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2294125">
                <a:tc>
                  <a:txBody>
                    <a:bodyPr>
                      <a:noAutofit/>
                    </a:bodyPr>
                    <a:lstStyle/>
                    <a:p>
                      <a:pPr indent="0" lvl="0" marL="0" rtl="0">
                        <a:spcBef>
                          <a:spcPts val="0"/>
                        </a:spcBef>
                        <a:spcAft>
                          <a:spcPts val="0"/>
                        </a:spcAft>
                        <a:buNone/>
                      </a:pPr>
                      <a:r>
                        <a:rPr b="1" lang="en" sz="2000">
                          <a:solidFill>
                            <a:schemeClr val="dk1"/>
                          </a:solidFill>
                          <a:latin typeface="Helvetica Neue"/>
                          <a:ea typeface="Helvetica Neue"/>
                          <a:cs typeface="Helvetica Neue"/>
                          <a:sym typeface="Helvetica Neue"/>
                        </a:rPr>
                        <a:t>Step 4.</a:t>
                      </a:r>
                      <a:r>
                        <a:rPr lang="en" sz="2000">
                          <a:solidFill>
                            <a:schemeClr val="dk1"/>
                          </a:solidFill>
                          <a:latin typeface="Helvetica Neue"/>
                          <a:ea typeface="Helvetica Neue"/>
                          <a:cs typeface="Helvetica Neue"/>
                          <a:sym typeface="Helvetica Neue"/>
                        </a:rPr>
                        <a:t> Now we’re going to make a new system! Drag and connect a Key Press block and a Toggle block to an ‘AND’ gate. Pair and connect a Light Sensor (as a Button) to the ‘AND’ gate.</a:t>
                      </a:r>
                      <a:endParaRPr sz="2000">
                        <a:latin typeface="Helvetica Neue"/>
                        <a:ea typeface="Helvetica Neue"/>
                        <a:cs typeface="Helvetica Neue"/>
                        <a:sym typeface="Helvetica Neue"/>
                      </a:endParaRPr>
                    </a:p>
                  </a:txBody>
                  <a:tcPr marT="63500" marB="63500" marR="63500" marL="635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9525">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225" name="Shape 225"/>
          <p:cNvPicPr preferRelativeResize="0"/>
          <p:nvPr/>
        </p:nvPicPr>
        <p:blipFill>
          <a:blip r:embed="rId4">
            <a:alphaModFix/>
          </a:blip>
          <a:stretch>
            <a:fillRect/>
          </a:stretch>
        </p:blipFill>
        <p:spPr>
          <a:xfrm>
            <a:off x="5043675" y="2058650"/>
            <a:ext cx="2868839" cy="1095375"/>
          </a:xfrm>
          <a:prstGeom prst="rect">
            <a:avLst/>
          </a:prstGeom>
          <a:noFill/>
          <a:ln>
            <a:noFill/>
          </a:ln>
        </p:spPr>
      </p:pic>
      <p:pic>
        <p:nvPicPr>
          <p:cNvPr id="226" name="Shape 226"/>
          <p:cNvPicPr preferRelativeResize="0"/>
          <p:nvPr/>
        </p:nvPicPr>
        <p:blipFill>
          <a:blip r:embed="rId5">
            <a:alphaModFix/>
          </a:blip>
          <a:stretch>
            <a:fillRect/>
          </a:stretch>
        </p:blipFill>
        <p:spPr>
          <a:xfrm>
            <a:off x="5216350" y="4549025"/>
            <a:ext cx="2523500" cy="1758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